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256" r:id="rId2"/>
    <p:sldId id="257" r:id="rId3"/>
    <p:sldId id="275" r:id="rId4"/>
    <p:sldId id="287" r:id="rId5"/>
    <p:sldId id="288" r:id="rId6"/>
    <p:sldId id="289" r:id="rId7"/>
    <p:sldId id="286" r:id="rId8"/>
    <p:sldId id="292" r:id="rId9"/>
    <p:sldId id="291" r:id="rId10"/>
    <p:sldId id="290" r:id="rId11"/>
    <p:sldId id="293" r:id="rId12"/>
    <p:sldId id="295" r:id="rId13"/>
    <p:sldId id="296" r:id="rId14"/>
    <p:sldId id="294" r:id="rId15"/>
    <p:sldId id="276" r:id="rId16"/>
    <p:sldId id="277" r:id="rId17"/>
    <p:sldId id="278" r:id="rId18"/>
    <p:sldId id="280" r:id="rId19"/>
    <p:sldId id="281" r:id="rId20"/>
    <p:sldId id="282" r:id="rId21"/>
    <p:sldId id="283" r:id="rId22"/>
    <p:sldId id="284" r:id="rId23"/>
    <p:sldId id="285" r:id="rId24"/>
    <p:sldId id="310" r:id="rId25"/>
    <p:sldId id="1251" r:id="rId26"/>
    <p:sldId id="1252" r:id="rId27"/>
    <p:sldId id="1253" r:id="rId28"/>
    <p:sldId id="1250" r:id="rId29"/>
    <p:sldId id="311" r:id="rId30"/>
    <p:sldId id="1254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4C2D8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548" autoAdjust="0"/>
    <p:restoredTop sz="94660"/>
  </p:normalViewPr>
  <p:slideViewPr>
    <p:cSldViewPr snapToGrid="0">
      <p:cViewPr varScale="1">
        <p:scale>
          <a:sx n="94" d="100"/>
          <a:sy n="94" d="100"/>
        </p:scale>
        <p:origin x="110" y="11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2" d="100"/>
          <a:sy n="72" d="100"/>
        </p:scale>
        <p:origin x="2155" y="7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E12D02-632A-4EBE-8020-E518FC6BAE28}" type="datetimeFigureOut">
              <a:rPr lang="en-US" smtClean="0"/>
              <a:t>8/4/2023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C44B51-83DB-4EA5-B8DC-53D8CB0CDB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4333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B4B140-21E3-237E-99C8-0161756486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07021" y="1041400"/>
            <a:ext cx="6592110" cy="2839936"/>
          </a:xfrm>
        </p:spPr>
        <p:txBody>
          <a:bodyPr anchor="ctr">
            <a:normAutofit/>
          </a:bodyPr>
          <a:lstStyle>
            <a:lvl1pPr algn="l"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482D116-2DEF-2935-C895-246EB37137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07021" y="4331613"/>
            <a:ext cx="6592111" cy="165576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A8B033-BAF6-93A6-4294-B904C979B2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D882F-1D72-46F2-9EB0-850463A10139}" type="datetime1">
              <a:rPr lang="en-US" smtClean="0"/>
              <a:t>8/4/2023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99F52F-F5F9-8F3F-CAB0-B9894A9F59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56E37B-3A08-DABB-98E4-79442B09B7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324C0-6F8E-414F-AEC4-5ACC97FEFF8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8800422-D8B5-48AC-945F-28D8E193A7D1}"/>
              </a:ext>
            </a:extLst>
          </p:cNvPr>
          <p:cNvSpPr/>
          <p:nvPr userDrawn="1"/>
        </p:nvSpPr>
        <p:spPr>
          <a:xfrm>
            <a:off x="1702340" y="1741251"/>
            <a:ext cx="2336260" cy="302530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Image</a:t>
            </a:r>
          </a:p>
        </p:txBody>
      </p:sp>
    </p:spTree>
    <p:extLst>
      <p:ext uri="{BB962C8B-B14F-4D97-AF65-F5344CB8AC3E}">
        <p14:creationId xmlns:p14="http://schemas.microsoft.com/office/powerpoint/2010/main" val="23144474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C3297-8A82-5838-9747-57DF33321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B948237-E77C-4C47-2FAE-09FB49EC84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E5051B-5005-12A7-F0CA-6AB48098A3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BEA29-6CBC-4C97-82EB-30FE78181869}" type="datetime1">
              <a:rPr lang="en-US" smtClean="0"/>
              <a:t>8/4/2023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B2EF1C-384F-5208-8747-19092596F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1AF445-209F-B16E-3E1B-493BF1AC3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324C0-6F8E-414F-AEC4-5ACC97FEFF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2586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55005DA-4EF9-474B-1EFE-5A57B8B35A5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5D0BB37-E69E-54DB-EF02-3952396637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69BCC5-05F4-CE0A-912F-84449A98C1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6B382A-C181-4A7D-858E-96D5048F2204}" type="datetime1">
              <a:rPr lang="en-US" smtClean="0"/>
              <a:t>8/4/2023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ABA9CE-0B7C-6BFF-6E96-5206660465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C0D47E-55B4-E44D-621A-8C3E6F4B9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324C0-6F8E-414F-AEC4-5ACC97FEFF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7418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9521A-D9F4-C6CF-7CFE-C189F17C16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4609"/>
            <a:ext cx="10515600" cy="556182"/>
          </a:xfrm>
        </p:spPr>
        <p:txBody>
          <a:bodyPr>
            <a:noAutofit/>
          </a:bodyPr>
          <a:lstStyle>
            <a:lvl1pPr>
              <a:defRPr sz="3600" b="1">
                <a:solidFill>
                  <a:srgbClr val="84C2D8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D4F7E6-49F8-6D59-6B12-BDB6B152F5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0178"/>
            <a:ext cx="10515600" cy="47967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8FE398-76A9-8C7C-E65D-C847FF4723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7668B2-5781-4B06-962E-08217EE42682}" type="datetime1">
              <a:rPr lang="en-US" smtClean="0"/>
              <a:t>8/4/2023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54AA1A-F29D-4FC9-8850-9BBBCD9F42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1266C7-2E2F-5675-F3AF-5106124E8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324C0-6F8E-414F-AEC4-5ACC97FEFF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4147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396CDA-CB42-FF5C-CD96-9780E346AD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DFAE87-DDED-88F1-D797-9E33BBB121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08A726-A028-C8B5-F2B9-84F1C8974C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74303-D18E-4F2E-B24F-113F4BBB8710}" type="datetime1">
              <a:rPr lang="en-US" smtClean="0"/>
              <a:t>8/4/2023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FF69FB-BB3A-7BB4-DDEE-FAFB8EFB52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8E91D5-1AD2-754D-195C-67F48F900E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324C0-6F8E-414F-AEC4-5ACC97FEFF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3926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6E88F3-99D5-4C46-1959-FCAAAA9E8B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8097EB-3A50-99C6-1599-BE3A511B8B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A0547F2-6602-383B-7493-F02A3179A9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90D258-EB26-E9DC-EE46-EF7CF2F3C0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3DDE1-9762-4919-8256-D148A4195109}" type="datetime1">
              <a:rPr lang="en-US" smtClean="0"/>
              <a:t>8/4/2023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3A6B93-D05C-C013-5C02-06A1402878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5896C3-5AFD-3E81-9D7B-5A29057CB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324C0-6F8E-414F-AEC4-5ACC97FEFF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7395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2D5AA-91AD-DB57-3249-EE24AC1256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DE0967-257C-AC96-EA4A-907FCC0490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6CE607-6AD7-E192-4100-9C0A46866D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822046-C88C-0B55-485B-818FB69BF96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01CF3C9-A546-AE02-2910-49CA2083EE3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AF3988-315A-DB5D-4D4F-6DC25ABC4E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24517-4A97-4CFB-8CB2-650C8E9E8654}" type="datetime1">
              <a:rPr lang="en-US" smtClean="0"/>
              <a:t>8/4/2023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20A34EE-77C3-9987-ECFC-232FD4827D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03578CA-BB3D-71C5-157F-564BD0B8DB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324C0-6F8E-414F-AEC4-5ACC97FEFF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4663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86C46-D654-A10B-2D26-75B2A2EF5B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66E05D4-DA68-DB52-88B2-2E3E034001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68F26-2770-4F3C-9650-1407653483F7}" type="datetime1">
              <a:rPr lang="en-US" smtClean="0"/>
              <a:t>8/4/2023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C8719C-0568-288A-4F66-85265ECA2C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E7D704-71F3-9A0D-8FF2-3EF930BC75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324C0-6F8E-414F-AEC4-5ACC97FEFF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2890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AA3F14B-BA7C-E7D1-48B3-31BEE9D3B4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0A7B09-0683-4CA0-B58A-F8D982047C6D}" type="datetime1">
              <a:rPr lang="en-US" smtClean="0"/>
              <a:t>8/4/2023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BD83EA3-9670-B1B5-9641-049AB18113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26D4FB-E6CE-2AEE-0C38-13383EFE6A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324C0-6F8E-414F-AEC4-5ACC97FEFF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2261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A614D0-6734-6DD3-85B0-3028141F8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ED0D51-7657-3D90-E926-C36A04D035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A7C162-0F10-70D1-2D5F-2CC21AE8A3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717368-66E0-9FB1-86B8-0F02A1681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EABA8-59BA-44EE-B3E8-AE6C4627B485}" type="datetime1">
              <a:rPr lang="en-US" smtClean="0"/>
              <a:t>8/4/2023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71C6DF-59D5-F902-1364-38DDC33771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9F0595-F5B3-D108-E738-227AB0A8FB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324C0-6F8E-414F-AEC4-5ACC97FEFF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697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13E573-1D17-8130-A1DF-A9C1BB48C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40BFB85-5134-2EE0-C137-08D1466A8BE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607D5F-1354-51D5-E15B-B69300B702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54A9C5-72F7-3E08-E8F4-BCB0961FE5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825C8-6015-4388-8FAB-B9352EBBC4F4}" type="datetime1">
              <a:rPr lang="en-US" smtClean="0"/>
              <a:t>8/4/2023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59F18E-F3B5-2C98-9644-3A9CD39FE8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F5D867-08B8-7619-8AB6-2ABC0DD85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324C0-6F8E-414F-AEC4-5ACC97FEFF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3047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6D704E5-EBAF-F503-421F-D6BA0F1E5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64040"/>
            <a:ext cx="10515600" cy="6498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88D2BA-9651-E0C8-BA60-0AAB587B67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478456"/>
            <a:ext cx="10515600" cy="46985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B59418-57D4-07C7-1318-84F4B6BF72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971386-AE86-4DCB-832B-4D757DFF8356}" type="datetime1">
              <a:rPr lang="en-US" smtClean="0"/>
              <a:t>8/4/2023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D5263A-95AA-C1EC-FD18-8429E833EB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87853A-6290-ED82-41A6-91D6EC826E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4324C0-6F8E-414F-AEC4-5ACC97FEFF8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EA0884E-2135-FDCA-867B-6EB42622F9E3}"/>
              </a:ext>
            </a:extLst>
          </p:cNvPr>
          <p:cNvSpPr/>
          <p:nvPr userDrawn="1"/>
        </p:nvSpPr>
        <p:spPr>
          <a:xfrm>
            <a:off x="0" y="0"/>
            <a:ext cx="12192000" cy="465221"/>
          </a:xfrm>
          <a:prstGeom prst="rect">
            <a:avLst/>
          </a:prstGeom>
          <a:solidFill>
            <a:srgbClr val="84C2D8"/>
          </a:solidFill>
          <a:ln>
            <a:solidFill>
              <a:srgbClr val="84C2D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130118-B6BA-25F1-498E-AD0374A4D650}"/>
              </a:ext>
            </a:extLst>
          </p:cNvPr>
          <p:cNvSpPr txBox="1"/>
          <p:nvPr userDrawn="1"/>
        </p:nvSpPr>
        <p:spPr>
          <a:xfrm>
            <a:off x="838200" y="-31422"/>
            <a:ext cx="55224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>
                <a:ln w="3175">
                  <a:noFill/>
                </a:ln>
                <a:solidFill>
                  <a:schemeClr val="bg1"/>
                </a:solidFill>
                <a:effectLst>
                  <a:outerShdw blurRad="50800" dist="38100" dir="2700000" sx="101000" sy="101000" algn="tl" rotWithShape="0">
                    <a:prstClr val="black">
                      <a:alpha val="54000"/>
                    </a:prstClr>
                  </a:outerShdw>
                </a:effectLst>
                <a:latin typeface="Bahnschrift Light" panose="020B0502040204020203" pitchFamily="34" charset="0"/>
              </a:rPr>
              <a:t>AquaticAlgorithms</a:t>
            </a:r>
            <a:endParaRPr lang="en-US" sz="2000" b="1" i="1" dirty="0">
              <a:ln w="3175">
                <a:noFill/>
              </a:ln>
              <a:solidFill>
                <a:schemeClr val="bg1"/>
              </a:solidFill>
              <a:effectLst>
                <a:outerShdw blurRad="50800" dist="38100" dir="2700000" sx="101000" sy="101000" algn="tl" rotWithShape="0">
                  <a:prstClr val="black">
                    <a:alpha val="54000"/>
                  </a:prstClr>
                </a:outerShdw>
              </a:effectLst>
              <a:latin typeface="Bahnschrift Light" panose="020B05020402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E006DA-F566-EB1F-9801-943876584FB8}"/>
              </a:ext>
            </a:extLst>
          </p:cNvPr>
          <p:cNvSpPr txBox="1"/>
          <p:nvPr userDrawn="1"/>
        </p:nvSpPr>
        <p:spPr>
          <a:xfrm>
            <a:off x="5831305" y="-23768"/>
            <a:ext cx="55224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>
                <a:ln w="3175">
                  <a:noFill/>
                </a:ln>
                <a:solidFill>
                  <a:schemeClr val="bg1"/>
                </a:solidFill>
                <a:effectLst>
                  <a:outerShdw blurRad="50800" dist="38100" dir="2700000" sx="101000" sy="101000" algn="tl" rotWithShape="0">
                    <a:prstClr val="black">
                      <a:alpha val="54000"/>
                    </a:prstClr>
                  </a:outerShdw>
                </a:effectLst>
                <a:latin typeface="Bahnschrift Light" panose="020B0502040204020203" pitchFamily="34" charset="0"/>
              </a:rPr>
              <a:t>TOPIC</a:t>
            </a:r>
            <a:endParaRPr lang="en-US" sz="2000" dirty="0">
              <a:ln w="3175">
                <a:noFill/>
              </a:ln>
              <a:solidFill>
                <a:schemeClr val="bg1"/>
              </a:solidFill>
              <a:effectLst>
                <a:outerShdw blurRad="50800" dist="38100" dir="2700000" sx="101000" sy="101000" algn="tl" rotWithShape="0">
                  <a:prstClr val="black">
                    <a:alpha val="54000"/>
                  </a:prstClr>
                </a:outerShdw>
              </a:effectLst>
              <a:latin typeface="Bahnschrift Light" panose="020B0502040204020203" pitchFamily="34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A9CDC5D-6B73-148B-2044-1EE78DA14627}"/>
              </a:ext>
            </a:extLst>
          </p:cNvPr>
          <p:cNvCxnSpPr>
            <a:cxnSpLocks/>
          </p:cNvCxnSpPr>
          <p:nvPr userDrawn="1"/>
        </p:nvCxnSpPr>
        <p:spPr>
          <a:xfrm>
            <a:off x="0" y="465221"/>
            <a:ext cx="12192000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506F85F-9C27-5CC8-D2D2-D055DD644997}"/>
              </a:ext>
            </a:extLst>
          </p:cNvPr>
          <p:cNvCxnSpPr>
            <a:cxnSpLocks/>
          </p:cNvCxnSpPr>
          <p:nvPr userDrawn="1"/>
        </p:nvCxnSpPr>
        <p:spPr>
          <a:xfrm>
            <a:off x="680936" y="6201197"/>
            <a:ext cx="10875524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45099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rgbClr val="84C2D8"/>
          </a:solidFill>
          <a:latin typeface="+mn-lt"/>
          <a:ea typeface="+mj-ea"/>
          <a:cs typeface="Aharoni" panose="02010803020104030203" pitchFamily="2" charset="-79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kern="1200">
          <a:solidFill>
            <a:schemeClr val="tx1"/>
          </a:solidFill>
          <a:latin typeface="+mn-lt"/>
          <a:ea typeface="+mn-ea"/>
          <a:cs typeface="Aharoni" panose="02010803020104030203" pitchFamily="2" charset="-79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kern="1200">
          <a:solidFill>
            <a:schemeClr val="tx1"/>
          </a:solidFill>
          <a:latin typeface="+mn-lt"/>
          <a:ea typeface="+mn-ea"/>
          <a:cs typeface="Aharoni" panose="02010803020104030203" pitchFamily="2" charset="-79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kern="1200">
          <a:solidFill>
            <a:schemeClr val="tx1"/>
          </a:solidFill>
          <a:latin typeface="+mn-lt"/>
          <a:ea typeface="+mn-ea"/>
          <a:cs typeface="Aharoni" panose="02010803020104030203" pitchFamily="2" charset="-79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+mn-lt"/>
          <a:ea typeface="+mn-ea"/>
          <a:cs typeface="Aharoni" panose="02010803020104030203" pitchFamily="2" charset="-79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+mn-lt"/>
          <a:ea typeface="+mn-ea"/>
          <a:cs typeface="Aharoni" panose="02010803020104030203" pitchFamily="2" charset="-79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8.png"/><Relationship Id="rId4" Type="http://schemas.openxmlformats.org/officeDocument/2006/relationships/image" Target="../media/image11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openxmlformats.org/officeDocument/2006/relationships/image" Target="../media/image22.gif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B2778A-CF39-8C97-E6E1-25EAE3CB770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Water Resource Systems</a:t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69D118-541F-0268-00CA-760E532C50B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l"/>
            <a:r>
              <a:rPr lang="en-US" dirty="0"/>
              <a:t>STEP-UP Internship Program Summer 2023</a:t>
            </a:r>
          </a:p>
          <a:p>
            <a:pPr algn="l"/>
            <a:r>
              <a:rPr lang="en-US" dirty="0"/>
              <a:t>Day 1</a:t>
            </a:r>
          </a:p>
          <a:p>
            <a:pPr algn="l"/>
            <a:r>
              <a:rPr lang="en-US" dirty="0"/>
              <a:t>July 24, 2023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1A35B0-4BFD-18CE-C342-74568A4BB3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1C006-0A15-474C-9868-6BBB37ECF433}" type="datetime1">
              <a:rPr lang="en-US" smtClean="0"/>
              <a:t>8/4/2023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9E132F-6308-BFAD-8AFE-7A402AF142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D9F02B-5155-C0D5-17C2-E15737355C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324C0-6F8E-414F-AEC4-5ACC97FEFF88}" type="slidenum">
              <a:rPr lang="en-US" smtClean="0"/>
              <a:t>1</a:t>
            </a:fld>
            <a:endParaRPr lang="en-US"/>
          </a:p>
        </p:txBody>
      </p:sp>
      <p:sp>
        <p:nvSpPr>
          <p:cNvPr id="7" name="AutoShape 2">
            <a:extLst>
              <a:ext uri="{FF2B5EF4-FFF2-40B4-BE49-F238E27FC236}">
                <a16:creationId xmlns:a16="http://schemas.microsoft.com/office/drawing/2014/main" id="{10318C4B-ADA1-C8EB-1997-BAC0A28CDAB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Picture 9" descr="A computer with a screen and keyboard&#10;&#10;Description automatically generated">
            <a:extLst>
              <a:ext uri="{FF2B5EF4-FFF2-40B4-BE49-F238E27FC236}">
                <a16:creationId xmlns:a16="http://schemas.microsoft.com/office/drawing/2014/main" id="{780C8F86-04BD-546A-2C3E-BB215DCD8C0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263"/>
          <a:stretch/>
        </p:blipFill>
        <p:spPr>
          <a:xfrm>
            <a:off x="577515" y="477253"/>
            <a:ext cx="4042611" cy="5715000"/>
          </a:xfrm>
          <a:prstGeom prst="rect">
            <a:avLst/>
          </a:prstGeom>
          <a:ln w="38100"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2439825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map of a landform&#10;&#10;Description automatically generated">
            <a:extLst>
              <a:ext uri="{FF2B5EF4-FFF2-40B4-BE49-F238E27FC236}">
                <a16:creationId xmlns:a16="http://schemas.microsoft.com/office/drawing/2014/main" id="{7807FB97-2FFD-36FE-A26E-A1F80F221FD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649"/>
          <a:stretch/>
        </p:blipFill>
        <p:spPr>
          <a:xfrm>
            <a:off x="497691" y="702445"/>
            <a:ext cx="11196618" cy="615555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6F2A796-5A7B-C5AF-85EB-9F30FED91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The </a:t>
            </a:r>
            <a:r>
              <a:rPr lang="en-US" i="1" dirty="0">
                <a:latin typeface="+mn-lt"/>
              </a:rPr>
              <a:t>human-natural</a:t>
            </a:r>
            <a:r>
              <a:rPr lang="en-US" dirty="0">
                <a:latin typeface="+mn-lt"/>
              </a:rPr>
              <a:t> water cycle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3CEEB05-4CB7-00F3-9EB2-846262DA9700}"/>
              </a:ext>
            </a:extLst>
          </p:cNvPr>
          <p:cNvSpPr/>
          <p:nvPr/>
        </p:nvSpPr>
        <p:spPr>
          <a:xfrm>
            <a:off x="0" y="0"/>
            <a:ext cx="12192000" cy="465221"/>
          </a:xfrm>
          <a:prstGeom prst="rect">
            <a:avLst/>
          </a:prstGeom>
          <a:solidFill>
            <a:srgbClr val="84C2D8"/>
          </a:solidFill>
          <a:ln>
            <a:solidFill>
              <a:srgbClr val="84C2D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919011-CD86-9FC4-1233-40E6DB611146}"/>
              </a:ext>
            </a:extLst>
          </p:cNvPr>
          <p:cNvSpPr txBox="1"/>
          <p:nvPr/>
        </p:nvSpPr>
        <p:spPr>
          <a:xfrm>
            <a:off x="838200" y="-31422"/>
            <a:ext cx="55224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>
                <a:ln w="3175">
                  <a:noFill/>
                </a:ln>
                <a:solidFill>
                  <a:schemeClr val="bg1"/>
                </a:solidFill>
                <a:effectLst>
                  <a:outerShdw blurRad="50800" dist="38100" dir="2700000" sx="101000" sy="101000" algn="tl" rotWithShape="0">
                    <a:prstClr val="black">
                      <a:alpha val="54000"/>
                    </a:prstClr>
                  </a:outerShdw>
                </a:effectLst>
                <a:latin typeface="Bahnschrift Light" panose="020B0502040204020203" pitchFamily="34" charset="0"/>
              </a:rPr>
              <a:t>AquaticAlgorithms</a:t>
            </a:r>
            <a:endParaRPr lang="en-US" sz="2000" b="1" i="1" dirty="0">
              <a:ln w="3175">
                <a:noFill/>
              </a:ln>
              <a:solidFill>
                <a:schemeClr val="bg1"/>
              </a:solidFill>
              <a:effectLst>
                <a:outerShdw blurRad="50800" dist="38100" dir="2700000" sx="101000" sy="101000" algn="tl" rotWithShape="0">
                  <a:prstClr val="black">
                    <a:alpha val="54000"/>
                  </a:prstClr>
                </a:outerShdw>
              </a:effectLst>
              <a:latin typeface="Bahnschrift Light" panose="020B0502040204020203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4A69C9D-FA15-8D7C-BC0A-401B6B80F3B3}"/>
              </a:ext>
            </a:extLst>
          </p:cNvPr>
          <p:cNvCxnSpPr>
            <a:cxnSpLocks/>
          </p:cNvCxnSpPr>
          <p:nvPr/>
        </p:nvCxnSpPr>
        <p:spPr>
          <a:xfrm>
            <a:off x="0" y="465221"/>
            <a:ext cx="12192000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D75B3316-1D66-5103-7052-5731749BF1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EB54D8-FB95-4977-A6B0-357A988F9391}" type="datetime1">
              <a:rPr lang="en-US" smtClean="0"/>
              <a:t>8/4/2023</a:t>
            </a:fld>
            <a:endParaRPr lang="en-US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6C795D4F-3488-7A83-DD64-00817ABBB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22D2B6A9-734A-ED2C-B41A-744ACE446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324C0-6F8E-414F-AEC4-5ACC97FEFF88}" type="slidenum">
              <a:rPr lang="en-US" smtClean="0"/>
              <a:t>10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16D93C-7CE2-070C-2BF4-05D0B03EEE70}"/>
              </a:ext>
            </a:extLst>
          </p:cNvPr>
          <p:cNvSpPr txBox="1"/>
          <p:nvPr/>
        </p:nvSpPr>
        <p:spPr>
          <a:xfrm>
            <a:off x="569881" y="6344122"/>
            <a:ext cx="10330730" cy="369332"/>
          </a:xfrm>
          <a:prstGeom prst="rect">
            <a:avLst/>
          </a:prstGeom>
          <a:solidFill>
            <a:srgbClr val="FFFFFF"/>
          </a:solidFill>
          <a:ln>
            <a:solidFill>
              <a:srgbClr val="84C2D8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Source: https://www.usgs.gov/special-topics/water-science-school/science/water-cycle-diagrams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4B41A14-97F2-0A52-EE14-FBE3C61469EC}"/>
              </a:ext>
            </a:extLst>
          </p:cNvPr>
          <p:cNvSpPr/>
          <p:nvPr/>
        </p:nvSpPr>
        <p:spPr>
          <a:xfrm>
            <a:off x="5382125" y="4247230"/>
            <a:ext cx="978569" cy="978569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6240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map of a landform&#10;&#10;Description automatically generated">
            <a:extLst>
              <a:ext uri="{FF2B5EF4-FFF2-40B4-BE49-F238E27FC236}">
                <a16:creationId xmlns:a16="http://schemas.microsoft.com/office/drawing/2014/main" id="{7807FB97-2FFD-36FE-A26E-A1F80F221FD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649"/>
          <a:stretch/>
        </p:blipFill>
        <p:spPr>
          <a:xfrm>
            <a:off x="497691" y="702445"/>
            <a:ext cx="11196618" cy="615555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6F2A796-5A7B-C5AF-85EB-9F30FED91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The </a:t>
            </a:r>
            <a:r>
              <a:rPr lang="en-US" i="1" dirty="0">
                <a:latin typeface="+mn-lt"/>
              </a:rPr>
              <a:t>human-natural</a:t>
            </a:r>
            <a:r>
              <a:rPr lang="en-US" dirty="0">
                <a:latin typeface="+mn-lt"/>
              </a:rPr>
              <a:t> water cycle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3CEEB05-4CB7-00F3-9EB2-846262DA9700}"/>
              </a:ext>
            </a:extLst>
          </p:cNvPr>
          <p:cNvSpPr/>
          <p:nvPr/>
        </p:nvSpPr>
        <p:spPr>
          <a:xfrm>
            <a:off x="0" y="0"/>
            <a:ext cx="12192000" cy="465221"/>
          </a:xfrm>
          <a:prstGeom prst="rect">
            <a:avLst/>
          </a:prstGeom>
          <a:solidFill>
            <a:srgbClr val="84C2D8"/>
          </a:solidFill>
          <a:ln>
            <a:solidFill>
              <a:srgbClr val="84C2D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919011-CD86-9FC4-1233-40E6DB611146}"/>
              </a:ext>
            </a:extLst>
          </p:cNvPr>
          <p:cNvSpPr txBox="1"/>
          <p:nvPr/>
        </p:nvSpPr>
        <p:spPr>
          <a:xfrm>
            <a:off x="838200" y="-31422"/>
            <a:ext cx="55224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>
                <a:ln w="3175">
                  <a:noFill/>
                </a:ln>
                <a:solidFill>
                  <a:schemeClr val="bg1"/>
                </a:solidFill>
                <a:effectLst>
                  <a:outerShdw blurRad="50800" dist="38100" dir="2700000" sx="101000" sy="101000" algn="tl" rotWithShape="0">
                    <a:prstClr val="black">
                      <a:alpha val="54000"/>
                    </a:prstClr>
                  </a:outerShdw>
                </a:effectLst>
                <a:latin typeface="Bahnschrift Light" panose="020B0502040204020203" pitchFamily="34" charset="0"/>
              </a:rPr>
              <a:t>AquaticAlgorithms</a:t>
            </a:r>
            <a:endParaRPr lang="en-US" sz="2000" b="1" i="1" dirty="0">
              <a:ln w="3175">
                <a:noFill/>
              </a:ln>
              <a:solidFill>
                <a:schemeClr val="bg1"/>
              </a:solidFill>
              <a:effectLst>
                <a:outerShdw blurRad="50800" dist="38100" dir="2700000" sx="101000" sy="101000" algn="tl" rotWithShape="0">
                  <a:prstClr val="black">
                    <a:alpha val="54000"/>
                  </a:prstClr>
                </a:outerShdw>
              </a:effectLst>
              <a:latin typeface="Bahnschrift Light" panose="020B0502040204020203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4A69C9D-FA15-8D7C-BC0A-401B6B80F3B3}"/>
              </a:ext>
            </a:extLst>
          </p:cNvPr>
          <p:cNvCxnSpPr>
            <a:cxnSpLocks/>
          </p:cNvCxnSpPr>
          <p:nvPr/>
        </p:nvCxnSpPr>
        <p:spPr>
          <a:xfrm>
            <a:off x="0" y="465221"/>
            <a:ext cx="12192000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D75B3316-1D66-5103-7052-5731749BF1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EB54D8-FB95-4977-A6B0-357A988F9391}" type="datetime1">
              <a:rPr lang="en-US" smtClean="0"/>
              <a:t>8/4/2023</a:t>
            </a:fld>
            <a:endParaRPr lang="en-US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6C795D4F-3488-7A83-DD64-00817ABBB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22D2B6A9-734A-ED2C-B41A-744ACE446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324C0-6F8E-414F-AEC4-5ACC97FEFF88}" type="slidenum">
              <a:rPr lang="en-US" smtClean="0"/>
              <a:t>11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16D93C-7CE2-070C-2BF4-05D0B03EEE70}"/>
              </a:ext>
            </a:extLst>
          </p:cNvPr>
          <p:cNvSpPr txBox="1"/>
          <p:nvPr/>
        </p:nvSpPr>
        <p:spPr>
          <a:xfrm>
            <a:off x="569881" y="6344122"/>
            <a:ext cx="10330730" cy="369332"/>
          </a:xfrm>
          <a:prstGeom prst="rect">
            <a:avLst/>
          </a:prstGeom>
          <a:solidFill>
            <a:srgbClr val="FFFFFF"/>
          </a:solidFill>
          <a:ln>
            <a:solidFill>
              <a:srgbClr val="84C2D8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Source: https://www.usgs.gov/special-topics/water-science-school/science/water-cycle-diagrams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4B41A14-97F2-0A52-EE14-FBE3C61469EC}"/>
              </a:ext>
            </a:extLst>
          </p:cNvPr>
          <p:cNvSpPr/>
          <p:nvPr/>
        </p:nvSpPr>
        <p:spPr>
          <a:xfrm>
            <a:off x="2895601" y="4239208"/>
            <a:ext cx="1957136" cy="978569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C6FF3D4-A637-9D56-5312-AB3CDFCF7F6C}"/>
              </a:ext>
            </a:extLst>
          </p:cNvPr>
          <p:cNvSpPr/>
          <p:nvPr/>
        </p:nvSpPr>
        <p:spPr>
          <a:xfrm>
            <a:off x="2117558" y="3363383"/>
            <a:ext cx="1050758" cy="978569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4013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map of a landform&#10;&#10;Description automatically generated">
            <a:extLst>
              <a:ext uri="{FF2B5EF4-FFF2-40B4-BE49-F238E27FC236}">
                <a16:creationId xmlns:a16="http://schemas.microsoft.com/office/drawing/2014/main" id="{7807FB97-2FFD-36FE-A26E-A1F80F221FD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649"/>
          <a:stretch/>
        </p:blipFill>
        <p:spPr>
          <a:xfrm>
            <a:off x="497691" y="702445"/>
            <a:ext cx="11196618" cy="615555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6F2A796-5A7B-C5AF-85EB-9F30FED91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The </a:t>
            </a:r>
            <a:r>
              <a:rPr lang="en-US" i="1" dirty="0">
                <a:latin typeface="+mn-lt"/>
              </a:rPr>
              <a:t>human-natural</a:t>
            </a:r>
            <a:r>
              <a:rPr lang="en-US" dirty="0">
                <a:latin typeface="+mn-lt"/>
              </a:rPr>
              <a:t> water cycle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3CEEB05-4CB7-00F3-9EB2-846262DA9700}"/>
              </a:ext>
            </a:extLst>
          </p:cNvPr>
          <p:cNvSpPr/>
          <p:nvPr/>
        </p:nvSpPr>
        <p:spPr>
          <a:xfrm>
            <a:off x="0" y="0"/>
            <a:ext cx="12192000" cy="465221"/>
          </a:xfrm>
          <a:prstGeom prst="rect">
            <a:avLst/>
          </a:prstGeom>
          <a:solidFill>
            <a:srgbClr val="84C2D8"/>
          </a:solidFill>
          <a:ln>
            <a:solidFill>
              <a:srgbClr val="84C2D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919011-CD86-9FC4-1233-40E6DB611146}"/>
              </a:ext>
            </a:extLst>
          </p:cNvPr>
          <p:cNvSpPr txBox="1"/>
          <p:nvPr/>
        </p:nvSpPr>
        <p:spPr>
          <a:xfrm>
            <a:off x="838200" y="-31422"/>
            <a:ext cx="55224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>
                <a:ln w="3175">
                  <a:noFill/>
                </a:ln>
                <a:solidFill>
                  <a:schemeClr val="bg1"/>
                </a:solidFill>
                <a:effectLst>
                  <a:outerShdw blurRad="50800" dist="38100" dir="2700000" sx="101000" sy="101000" algn="tl" rotWithShape="0">
                    <a:prstClr val="black">
                      <a:alpha val="54000"/>
                    </a:prstClr>
                  </a:outerShdw>
                </a:effectLst>
                <a:latin typeface="Bahnschrift Light" panose="020B0502040204020203" pitchFamily="34" charset="0"/>
              </a:rPr>
              <a:t>AquaticAlgorithms</a:t>
            </a:r>
            <a:endParaRPr lang="en-US" sz="2000" b="1" i="1" dirty="0">
              <a:ln w="3175">
                <a:noFill/>
              </a:ln>
              <a:solidFill>
                <a:schemeClr val="bg1"/>
              </a:solidFill>
              <a:effectLst>
                <a:outerShdw blurRad="50800" dist="38100" dir="2700000" sx="101000" sy="101000" algn="tl" rotWithShape="0">
                  <a:prstClr val="black">
                    <a:alpha val="54000"/>
                  </a:prstClr>
                </a:outerShdw>
              </a:effectLst>
              <a:latin typeface="Bahnschrift Light" panose="020B0502040204020203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4A69C9D-FA15-8D7C-BC0A-401B6B80F3B3}"/>
              </a:ext>
            </a:extLst>
          </p:cNvPr>
          <p:cNvCxnSpPr>
            <a:cxnSpLocks/>
          </p:cNvCxnSpPr>
          <p:nvPr/>
        </p:nvCxnSpPr>
        <p:spPr>
          <a:xfrm>
            <a:off x="0" y="465221"/>
            <a:ext cx="12192000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D75B3316-1D66-5103-7052-5731749BF1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EB54D8-FB95-4977-A6B0-357A988F9391}" type="datetime1">
              <a:rPr lang="en-US" smtClean="0"/>
              <a:t>8/4/2023</a:t>
            </a:fld>
            <a:endParaRPr lang="en-US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6C795D4F-3488-7A83-DD64-00817ABBB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22D2B6A9-734A-ED2C-B41A-744ACE446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324C0-6F8E-414F-AEC4-5ACC97FEFF88}" type="slidenum">
              <a:rPr lang="en-US" smtClean="0"/>
              <a:t>12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16D93C-7CE2-070C-2BF4-05D0B03EEE70}"/>
              </a:ext>
            </a:extLst>
          </p:cNvPr>
          <p:cNvSpPr txBox="1"/>
          <p:nvPr/>
        </p:nvSpPr>
        <p:spPr>
          <a:xfrm>
            <a:off x="569881" y="6344122"/>
            <a:ext cx="10330730" cy="369332"/>
          </a:xfrm>
          <a:prstGeom prst="rect">
            <a:avLst/>
          </a:prstGeom>
          <a:solidFill>
            <a:srgbClr val="FFFFFF"/>
          </a:solidFill>
          <a:ln>
            <a:solidFill>
              <a:srgbClr val="84C2D8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Source: https://www.usgs.gov/special-topics/water-science-school/science/water-cycle-diagrams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4B41A14-97F2-0A52-EE14-FBE3C61469EC}"/>
              </a:ext>
            </a:extLst>
          </p:cNvPr>
          <p:cNvSpPr/>
          <p:nvPr/>
        </p:nvSpPr>
        <p:spPr>
          <a:xfrm>
            <a:off x="2895601" y="4239208"/>
            <a:ext cx="1957136" cy="978569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C6FF3D4-A637-9D56-5312-AB3CDFCF7F6C}"/>
              </a:ext>
            </a:extLst>
          </p:cNvPr>
          <p:cNvSpPr/>
          <p:nvPr/>
        </p:nvSpPr>
        <p:spPr>
          <a:xfrm>
            <a:off x="2117558" y="3363383"/>
            <a:ext cx="1050758" cy="978569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94C12BA-6114-83E4-2596-01E5DF8D52C5}"/>
              </a:ext>
            </a:extLst>
          </p:cNvPr>
          <p:cNvSpPr/>
          <p:nvPr/>
        </p:nvSpPr>
        <p:spPr>
          <a:xfrm>
            <a:off x="198520" y="556964"/>
            <a:ext cx="11448047" cy="6301035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05A60715-3B7F-5451-48F4-75B521560429}"/>
              </a:ext>
            </a:extLst>
          </p:cNvPr>
          <p:cNvSpPr/>
          <p:nvPr/>
        </p:nvSpPr>
        <p:spPr>
          <a:xfrm>
            <a:off x="2457448" y="2508359"/>
            <a:ext cx="6930190" cy="2181727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84C2D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The water cycle (and the water resource system built inside it) is </a:t>
            </a:r>
            <a:r>
              <a:rPr lang="en-US" sz="2800" i="1" dirty="0">
                <a:solidFill>
                  <a:schemeClr val="tx1"/>
                </a:solidFill>
              </a:rPr>
              <a:t>very</a:t>
            </a:r>
            <a:r>
              <a:rPr lang="en-US" sz="2800" dirty="0">
                <a:solidFill>
                  <a:schemeClr val="tx1"/>
                </a:solidFill>
              </a:rPr>
              <a:t> complex...</a:t>
            </a:r>
          </a:p>
          <a:p>
            <a:pPr algn="ctr"/>
            <a:endParaRPr lang="en-US" sz="2800" dirty="0">
              <a:solidFill>
                <a:schemeClr val="tx1"/>
              </a:solidFill>
            </a:endParaRPr>
          </a:p>
          <a:p>
            <a:pPr algn="ctr"/>
            <a:r>
              <a:rPr lang="en-US" sz="2800" dirty="0">
                <a:solidFill>
                  <a:schemeClr val="tx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086799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map of a landform&#10;&#10;Description automatically generated">
            <a:extLst>
              <a:ext uri="{FF2B5EF4-FFF2-40B4-BE49-F238E27FC236}">
                <a16:creationId xmlns:a16="http://schemas.microsoft.com/office/drawing/2014/main" id="{7807FB97-2FFD-36FE-A26E-A1F80F221FD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649"/>
          <a:stretch/>
        </p:blipFill>
        <p:spPr>
          <a:xfrm>
            <a:off x="497691" y="702445"/>
            <a:ext cx="11196618" cy="615555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6F2A796-5A7B-C5AF-85EB-9F30FED91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The </a:t>
            </a:r>
            <a:r>
              <a:rPr lang="en-US" i="1" dirty="0">
                <a:latin typeface="+mn-lt"/>
              </a:rPr>
              <a:t>human-natural</a:t>
            </a:r>
            <a:r>
              <a:rPr lang="en-US" dirty="0">
                <a:latin typeface="+mn-lt"/>
              </a:rPr>
              <a:t> water cycle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3CEEB05-4CB7-00F3-9EB2-846262DA9700}"/>
              </a:ext>
            </a:extLst>
          </p:cNvPr>
          <p:cNvSpPr/>
          <p:nvPr/>
        </p:nvSpPr>
        <p:spPr>
          <a:xfrm>
            <a:off x="0" y="0"/>
            <a:ext cx="12192000" cy="465221"/>
          </a:xfrm>
          <a:prstGeom prst="rect">
            <a:avLst/>
          </a:prstGeom>
          <a:solidFill>
            <a:srgbClr val="84C2D8"/>
          </a:solidFill>
          <a:ln>
            <a:solidFill>
              <a:srgbClr val="84C2D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919011-CD86-9FC4-1233-40E6DB611146}"/>
              </a:ext>
            </a:extLst>
          </p:cNvPr>
          <p:cNvSpPr txBox="1"/>
          <p:nvPr/>
        </p:nvSpPr>
        <p:spPr>
          <a:xfrm>
            <a:off x="838200" y="-31422"/>
            <a:ext cx="55224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>
                <a:ln w="3175">
                  <a:noFill/>
                </a:ln>
                <a:solidFill>
                  <a:schemeClr val="bg1"/>
                </a:solidFill>
                <a:effectLst>
                  <a:outerShdw blurRad="50800" dist="38100" dir="2700000" sx="101000" sy="101000" algn="tl" rotWithShape="0">
                    <a:prstClr val="black">
                      <a:alpha val="54000"/>
                    </a:prstClr>
                  </a:outerShdw>
                </a:effectLst>
                <a:latin typeface="Bahnschrift Light" panose="020B0502040204020203" pitchFamily="34" charset="0"/>
              </a:rPr>
              <a:t>AquaticAlgorithms</a:t>
            </a:r>
            <a:endParaRPr lang="en-US" sz="2000" b="1" i="1" dirty="0">
              <a:ln w="3175">
                <a:noFill/>
              </a:ln>
              <a:solidFill>
                <a:schemeClr val="bg1"/>
              </a:solidFill>
              <a:effectLst>
                <a:outerShdw blurRad="50800" dist="38100" dir="2700000" sx="101000" sy="101000" algn="tl" rotWithShape="0">
                  <a:prstClr val="black">
                    <a:alpha val="54000"/>
                  </a:prstClr>
                </a:outerShdw>
              </a:effectLst>
              <a:latin typeface="Bahnschrift Light" panose="020B0502040204020203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4A69C9D-FA15-8D7C-BC0A-401B6B80F3B3}"/>
              </a:ext>
            </a:extLst>
          </p:cNvPr>
          <p:cNvCxnSpPr>
            <a:cxnSpLocks/>
          </p:cNvCxnSpPr>
          <p:nvPr/>
        </p:nvCxnSpPr>
        <p:spPr>
          <a:xfrm>
            <a:off x="0" y="465221"/>
            <a:ext cx="12192000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D75B3316-1D66-5103-7052-5731749BF1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EB54D8-FB95-4977-A6B0-357A988F9391}" type="datetime1">
              <a:rPr lang="en-US" smtClean="0"/>
              <a:t>8/4/2023</a:t>
            </a:fld>
            <a:endParaRPr lang="en-US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6C795D4F-3488-7A83-DD64-00817ABBB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22D2B6A9-734A-ED2C-B41A-744ACE446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324C0-6F8E-414F-AEC4-5ACC97FEFF88}" type="slidenum">
              <a:rPr lang="en-US" smtClean="0"/>
              <a:t>13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16D93C-7CE2-070C-2BF4-05D0B03EEE70}"/>
              </a:ext>
            </a:extLst>
          </p:cNvPr>
          <p:cNvSpPr txBox="1"/>
          <p:nvPr/>
        </p:nvSpPr>
        <p:spPr>
          <a:xfrm>
            <a:off x="569881" y="6344122"/>
            <a:ext cx="10330730" cy="369332"/>
          </a:xfrm>
          <a:prstGeom prst="rect">
            <a:avLst/>
          </a:prstGeom>
          <a:solidFill>
            <a:srgbClr val="FFFFFF"/>
          </a:solidFill>
          <a:ln>
            <a:solidFill>
              <a:srgbClr val="84C2D8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Source: https://www.usgs.gov/special-topics/water-science-school/science/water-cycle-diagrams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4B41A14-97F2-0A52-EE14-FBE3C61469EC}"/>
              </a:ext>
            </a:extLst>
          </p:cNvPr>
          <p:cNvSpPr/>
          <p:nvPr/>
        </p:nvSpPr>
        <p:spPr>
          <a:xfrm>
            <a:off x="2895601" y="4239208"/>
            <a:ext cx="1957136" cy="978569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C6FF3D4-A637-9D56-5312-AB3CDFCF7F6C}"/>
              </a:ext>
            </a:extLst>
          </p:cNvPr>
          <p:cNvSpPr/>
          <p:nvPr/>
        </p:nvSpPr>
        <p:spPr>
          <a:xfrm>
            <a:off x="2117558" y="3363383"/>
            <a:ext cx="1050758" cy="978569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94C12BA-6114-83E4-2596-01E5DF8D52C5}"/>
              </a:ext>
            </a:extLst>
          </p:cNvPr>
          <p:cNvSpPr/>
          <p:nvPr/>
        </p:nvSpPr>
        <p:spPr>
          <a:xfrm>
            <a:off x="198520" y="556964"/>
            <a:ext cx="11448047" cy="6301035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05A60715-3B7F-5451-48F4-75B521560429}"/>
              </a:ext>
            </a:extLst>
          </p:cNvPr>
          <p:cNvSpPr/>
          <p:nvPr/>
        </p:nvSpPr>
        <p:spPr>
          <a:xfrm>
            <a:off x="2457448" y="2508359"/>
            <a:ext cx="6930190" cy="2181727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84C2D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The water cycle (and the water resource system built inside it) is </a:t>
            </a:r>
            <a:r>
              <a:rPr lang="en-US" sz="2800" i="1" dirty="0">
                <a:solidFill>
                  <a:schemeClr val="tx1"/>
                </a:solidFill>
              </a:rPr>
              <a:t>very</a:t>
            </a:r>
            <a:r>
              <a:rPr lang="en-US" sz="2800" dirty="0">
                <a:solidFill>
                  <a:schemeClr val="tx1"/>
                </a:solidFill>
              </a:rPr>
              <a:t> complex...</a:t>
            </a:r>
          </a:p>
          <a:p>
            <a:pPr algn="ctr"/>
            <a:endParaRPr lang="en-US" sz="2800" dirty="0">
              <a:solidFill>
                <a:schemeClr val="tx1"/>
              </a:solidFill>
            </a:endParaRPr>
          </a:p>
          <a:p>
            <a:pPr algn="ctr"/>
            <a:r>
              <a:rPr lang="en-US" sz="2800" dirty="0">
                <a:solidFill>
                  <a:schemeClr val="tx1"/>
                </a:solidFill>
              </a:rPr>
              <a:t>Some may even call it </a:t>
            </a:r>
            <a:r>
              <a:rPr lang="en-US" sz="2800" b="1" i="1" dirty="0">
                <a:solidFill>
                  <a:srgbClr val="84C2D8"/>
                </a:solidFill>
              </a:rPr>
              <a:t>wicked</a:t>
            </a:r>
            <a:r>
              <a:rPr lang="en-US" sz="2800" dirty="0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909872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F2A796-5A7B-C5AF-85EB-9F30FED91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Wicked Problems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3CEEB05-4CB7-00F3-9EB2-846262DA9700}"/>
              </a:ext>
            </a:extLst>
          </p:cNvPr>
          <p:cNvSpPr/>
          <p:nvPr/>
        </p:nvSpPr>
        <p:spPr>
          <a:xfrm>
            <a:off x="0" y="0"/>
            <a:ext cx="12192000" cy="465221"/>
          </a:xfrm>
          <a:prstGeom prst="rect">
            <a:avLst/>
          </a:prstGeom>
          <a:solidFill>
            <a:srgbClr val="84C2D8"/>
          </a:solidFill>
          <a:ln>
            <a:solidFill>
              <a:srgbClr val="84C2D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919011-CD86-9FC4-1233-40E6DB611146}"/>
              </a:ext>
            </a:extLst>
          </p:cNvPr>
          <p:cNvSpPr txBox="1"/>
          <p:nvPr/>
        </p:nvSpPr>
        <p:spPr>
          <a:xfrm>
            <a:off x="838200" y="-31422"/>
            <a:ext cx="55224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>
                <a:ln w="3175">
                  <a:noFill/>
                </a:ln>
                <a:solidFill>
                  <a:schemeClr val="bg1"/>
                </a:solidFill>
                <a:effectLst>
                  <a:outerShdw blurRad="50800" dist="38100" dir="2700000" sx="101000" sy="101000" algn="tl" rotWithShape="0">
                    <a:prstClr val="black">
                      <a:alpha val="54000"/>
                    </a:prstClr>
                  </a:outerShdw>
                </a:effectLst>
                <a:latin typeface="Bahnschrift Light" panose="020B0502040204020203" pitchFamily="34" charset="0"/>
              </a:rPr>
              <a:t>AquaticAlgorithms</a:t>
            </a:r>
            <a:endParaRPr lang="en-US" sz="2000" b="1" i="1" dirty="0">
              <a:ln w="3175">
                <a:noFill/>
              </a:ln>
              <a:solidFill>
                <a:schemeClr val="bg1"/>
              </a:solidFill>
              <a:effectLst>
                <a:outerShdw blurRad="50800" dist="38100" dir="2700000" sx="101000" sy="101000" algn="tl" rotWithShape="0">
                  <a:prstClr val="black">
                    <a:alpha val="54000"/>
                  </a:prstClr>
                </a:outerShdw>
              </a:effectLst>
              <a:latin typeface="Bahnschrift Light" panose="020B0502040204020203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4A69C9D-FA15-8D7C-BC0A-401B6B80F3B3}"/>
              </a:ext>
            </a:extLst>
          </p:cNvPr>
          <p:cNvCxnSpPr>
            <a:cxnSpLocks/>
          </p:cNvCxnSpPr>
          <p:nvPr/>
        </p:nvCxnSpPr>
        <p:spPr>
          <a:xfrm>
            <a:off x="0" y="465221"/>
            <a:ext cx="12192000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D75B3316-1D66-5103-7052-5731749BF1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EB54D8-FB95-4977-A6B0-357A988F9391}" type="datetime1">
              <a:rPr lang="en-US" smtClean="0"/>
              <a:t>8/4/2023</a:t>
            </a:fld>
            <a:endParaRPr lang="en-US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6C795D4F-3488-7A83-DD64-00817ABBB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22D2B6A9-734A-ED2C-B41A-744ACE446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324C0-6F8E-414F-AEC4-5ACC97FEFF88}" type="slidenum">
              <a:rPr lang="en-US" smtClean="0"/>
              <a:t>14</a:t>
            </a:fld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331DD9A-81D0-6D03-F6B0-982E85B572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53602"/>
            <a:ext cx="6873836" cy="220999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B260905-07E7-1443-F810-C805A6CC9055}"/>
              </a:ext>
            </a:extLst>
          </p:cNvPr>
          <p:cNvSpPr txBox="1"/>
          <p:nvPr/>
        </p:nvSpPr>
        <p:spPr>
          <a:xfrm>
            <a:off x="617622" y="5905614"/>
            <a:ext cx="610803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https://link.springer.com/article/10.1007/bf01405730</a:t>
            </a:r>
          </a:p>
        </p:txBody>
      </p:sp>
    </p:spTree>
    <p:extLst>
      <p:ext uri="{BB962C8B-B14F-4D97-AF65-F5344CB8AC3E}">
        <p14:creationId xmlns:p14="http://schemas.microsoft.com/office/powerpoint/2010/main" val="2569803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F2A796-5A7B-C5AF-85EB-9F30FED91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Wicked Problems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3CEEB05-4CB7-00F3-9EB2-846262DA9700}"/>
              </a:ext>
            </a:extLst>
          </p:cNvPr>
          <p:cNvSpPr/>
          <p:nvPr/>
        </p:nvSpPr>
        <p:spPr>
          <a:xfrm>
            <a:off x="0" y="0"/>
            <a:ext cx="12192000" cy="465221"/>
          </a:xfrm>
          <a:prstGeom prst="rect">
            <a:avLst/>
          </a:prstGeom>
          <a:solidFill>
            <a:srgbClr val="84C2D8"/>
          </a:solidFill>
          <a:ln>
            <a:solidFill>
              <a:srgbClr val="84C2D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919011-CD86-9FC4-1233-40E6DB611146}"/>
              </a:ext>
            </a:extLst>
          </p:cNvPr>
          <p:cNvSpPr txBox="1"/>
          <p:nvPr/>
        </p:nvSpPr>
        <p:spPr>
          <a:xfrm>
            <a:off x="838200" y="-31422"/>
            <a:ext cx="55224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>
                <a:ln w="3175">
                  <a:noFill/>
                </a:ln>
                <a:solidFill>
                  <a:schemeClr val="bg1"/>
                </a:solidFill>
                <a:effectLst>
                  <a:outerShdw blurRad="50800" dist="38100" dir="2700000" sx="101000" sy="101000" algn="tl" rotWithShape="0">
                    <a:prstClr val="black">
                      <a:alpha val="54000"/>
                    </a:prstClr>
                  </a:outerShdw>
                </a:effectLst>
                <a:latin typeface="Bahnschrift Light" panose="020B0502040204020203" pitchFamily="34" charset="0"/>
              </a:rPr>
              <a:t>AquaticAlgorithms</a:t>
            </a:r>
            <a:endParaRPr lang="en-US" sz="2000" b="1" i="1" dirty="0">
              <a:ln w="3175">
                <a:noFill/>
              </a:ln>
              <a:solidFill>
                <a:schemeClr val="bg1"/>
              </a:solidFill>
              <a:effectLst>
                <a:outerShdw blurRad="50800" dist="38100" dir="2700000" sx="101000" sy="101000" algn="tl" rotWithShape="0">
                  <a:prstClr val="black">
                    <a:alpha val="54000"/>
                  </a:prstClr>
                </a:outerShdw>
              </a:effectLst>
              <a:latin typeface="Bahnschrift Light" panose="020B0502040204020203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4A69C9D-FA15-8D7C-BC0A-401B6B80F3B3}"/>
              </a:ext>
            </a:extLst>
          </p:cNvPr>
          <p:cNvCxnSpPr>
            <a:cxnSpLocks/>
          </p:cNvCxnSpPr>
          <p:nvPr/>
        </p:nvCxnSpPr>
        <p:spPr>
          <a:xfrm>
            <a:off x="0" y="465221"/>
            <a:ext cx="12192000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D75B3316-1D66-5103-7052-5731749BF1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EB54D8-FB95-4977-A6B0-357A988F9391}" type="datetime1">
              <a:rPr lang="en-US" smtClean="0"/>
              <a:t>8/4/2023</a:t>
            </a:fld>
            <a:endParaRPr lang="en-US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6C795D4F-3488-7A83-DD64-00817ABBB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22D2B6A9-734A-ED2C-B41A-744ACE446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324C0-6F8E-414F-AEC4-5ACC97FEFF88}" type="slidenum">
              <a:rPr lang="en-US" smtClean="0"/>
              <a:t>15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FF6A78C-0BC6-84A0-ABD2-3ED193865B23}"/>
              </a:ext>
            </a:extLst>
          </p:cNvPr>
          <p:cNvGrpSpPr/>
          <p:nvPr/>
        </p:nvGrpSpPr>
        <p:grpSpPr>
          <a:xfrm>
            <a:off x="838200" y="1200790"/>
            <a:ext cx="10468808" cy="4688114"/>
            <a:chOff x="540112" y="766200"/>
            <a:chExt cx="8063778" cy="3611100"/>
          </a:xfrm>
        </p:grpSpPr>
        <p:pic>
          <p:nvPicPr>
            <p:cNvPr id="3" name="Google Shape;81;p15">
              <a:extLst>
                <a:ext uri="{FF2B5EF4-FFF2-40B4-BE49-F238E27FC236}">
                  <a16:creationId xmlns:a16="http://schemas.microsoft.com/office/drawing/2014/main" id="{431855B8-D8E0-54DB-674F-0800B6CC0069}"/>
                </a:ext>
              </a:extLst>
            </p:cNvPr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540112" y="766200"/>
              <a:ext cx="8063778" cy="3611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" name="Google Shape;83;p15">
              <a:extLst>
                <a:ext uri="{FF2B5EF4-FFF2-40B4-BE49-F238E27FC236}">
                  <a16:creationId xmlns:a16="http://schemas.microsoft.com/office/drawing/2014/main" id="{3606F6C1-4B5C-D632-2973-38DA43FE92B3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864587" y="1864337"/>
              <a:ext cx="1414825" cy="14148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2BA50D59-3BCE-0BCA-B1EA-AD7C4EB610B0}"/>
              </a:ext>
            </a:extLst>
          </p:cNvPr>
          <p:cNvSpPr/>
          <p:nvPr/>
        </p:nvSpPr>
        <p:spPr>
          <a:xfrm>
            <a:off x="1203158" y="1965158"/>
            <a:ext cx="3400926" cy="10106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5F3255A-6506-29B4-F7C6-C142013A760B}"/>
              </a:ext>
            </a:extLst>
          </p:cNvPr>
          <p:cNvSpPr/>
          <p:nvPr/>
        </p:nvSpPr>
        <p:spPr>
          <a:xfrm>
            <a:off x="509337" y="3039521"/>
            <a:ext cx="3400926" cy="10106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6EC0513-7C40-7767-3477-97E8F5C8250C}"/>
              </a:ext>
            </a:extLst>
          </p:cNvPr>
          <p:cNvSpPr/>
          <p:nvPr/>
        </p:nvSpPr>
        <p:spPr>
          <a:xfrm>
            <a:off x="1203158" y="4113884"/>
            <a:ext cx="3400926" cy="10106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12355EE-B8AA-27F2-D398-34774C92BDC6}"/>
              </a:ext>
            </a:extLst>
          </p:cNvPr>
          <p:cNvSpPr/>
          <p:nvPr/>
        </p:nvSpPr>
        <p:spPr>
          <a:xfrm>
            <a:off x="4372139" y="5111974"/>
            <a:ext cx="3400926" cy="10106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8B41EF0-CB11-A35A-C774-82B087898349}"/>
              </a:ext>
            </a:extLst>
          </p:cNvPr>
          <p:cNvSpPr/>
          <p:nvPr/>
        </p:nvSpPr>
        <p:spPr>
          <a:xfrm>
            <a:off x="7541120" y="4113883"/>
            <a:ext cx="3400926" cy="10106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2D22C4D-D0EC-2C6C-1DFD-E06CA645B900}"/>
              </a:ext>
            </a:extLst>
          </p:cNvPr>
          <p:cNvSpPr/>
          <p:nvPr/>
        </p:nvSpPr>
        <p:spPr>
          <a:xfrm>
            <a:off x="8181142" y="3049475"/>
            <a:ext cx="3400926" cy="10106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BB40700-8C9A-690C-6937-1553F1538208}"/>
              </a:ext>
            </a:extLst>
          </p:cNvPr>
          <p:cNvSpPr/>
          <p:nvPr/>
        </p:nvSpPr>
        <p:spPr>
          <a:xfrm>
            <a:off x="7541120" y="1903522"/>
            <a:ext cx="3400926" cy="10106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DEFDFFE-4F68-097F-6B32-327398455127}"/>
              </a:ext>
            </a:extLst>
          </p:cNvPr>
          <p:cNvSpPr/>
          <p:nvPr/>
        </p:nvSpPr>
        <p:spPr>
          <a:xfrm>
            <a:off x="4372139" y="914564"/>
            <a:ext cx="3400926" cy="10106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5788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F2A796-5A7B-C5AF-85EB-9F30FED91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Wicked Problems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3CEEB05-4CB7-00F3-9EB2-846262DA9700}"/>
              </a:ext>
            </a:extLst>
          </p:cNvPr>
          <p:cNvSpPr/>
          <p:nvPr/>
        </p:nvSpPr>
        <p:spPr>
          <a:xfrm>
            <a:off x="0" y="0"/>
            <a:ext cx="12192000" cy="465221"/>
          </a:xfrm>
          <a:prstGeom prst="rect">
            <a:avLst/>
          </a:prstGeom>
          <a:solidFill>
            <a:srgbClr val="84C2D8"/>
          </a:solidFill>
          <a:ln>
            <a:solidFill>
              <a:srgbClr val="84C2D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919011-CD86-9FC4-1233-40E6DB611146}"/>
              </a:ext>
            </a:extLst>
          </p:cNvPr>
          <p:cNvSpPr txBox="1"/>
          <p:nvPr/>
        </p:nvSpPr>
        <p:spPr>
          <a:xfrm>
            <a:off x="838200" y="-31422"/>
            <a:ext cx="55224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>
                <a:ln w="3175">
                  <a:noFill/>
                </a:ln>
                <a:solidFill>
                  <a:schemeClr val="bg1"/>
                </a:solidFill>
                <a:effectLst>
                  <a:outerShdw blurRad="50800" dist="38100" dir="2700000" sx="101000" sy="101000" algn="tl" rotWithShape="0">
                    <a:prstClr val="black">
                      <a:alpha val="54000"/>
                    </a:prstClr>
                  </a:outerShdw>
                </a:effectLst>
                <a:latin typeface="Bahnschrift Light" panose="020B0502040204020203" pitchFamily="34" charset="0"/>
              </a:rPr>
              <a:t>AquaticAlgorithms</a:t>
            </a:r>
            <a:endParaRPr lang="en-US" sz="2000" b="1" i="1" dirty="0">
              <a:ln w="3175">
                <a:noFill/>
              </a:ln>
              <a:solidFill>
                <a:schemeClr val="bg1"/>
              </a:solidFill>
              <a:effectLst>
                <a:outerShdw blurRad="50800" dist="38100" dir="2700000" sx="101000" sy="101000" algn="tl" rotWithShape="0">
                  <a:prstClr val="black">
                    <a:alpha val="54000"/>
                  </a:prstClr>
                </a:outerShdw>
              </a:effectLst>
              <a:latin typeface="Bahnschrift Light" panose="020B0502040204020203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4A69C9D-FA15-8D7C-BC0A-401B6B80F3B3}"/>
              </a:ext>
            </a:extLst>
          </p:cNvPr>
          <p:cNvCxnSpPr>
            <a:cxnSpLocks/>
          </p:cNvCxnSpPr>
          <p:nvPr/>
        </p:nvCxnSpPr>
        <p:spPr>
          <a:xfrm>
            <a:off x="0" y="465221"/>
            <a:ext cx="12192000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D75B3316-1D66-5103-7052-5731749BF1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EB54D8-FB95-4977-A6B0-357A988F9391}" type="datetime1">
              <a:rPr lang="en-US" smtClean="0"/>
              <a:t>8/4/2023</a:t>
            </a:fld>
            <a:endParaRPr lang="en-US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6C795D4F-3488-7A83-DD64-00817ABBB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22D2B6A9-734A-ED2C-B41A-744ACE446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324C0-6F8E-414F-AEC4-5ACC97FEFF88}" type="slidenum">
              <a:rPr lang="en-US" smtClean="0"/>
              <a:t>16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FF6A78C-0BC6-84A0-ABD2-3ED193865B23}"/>
              </a:ext>
            </a:extLst>
          </p:cNvPr>
          <p:cNvGrpSpPr/>
          <p:nvPr/>
        </p:nvGrpSpPr>
        <p:grpSpPr>
          <a:xfrm>
            <a:off x="838200" y="1200790"/>
            <a:ext cx="10468808" cy="4688114"/>
            <a:chOff x="540112" y="766200"/>
            <a:chExt cx="8063778" cy="3611100"/>
          </a:xfrm>
        </p:grpSpPr>
        <p:pic>
          <p:nvPicPr>
            <p:cNvPr id="3" name="Google Shape;81;p15">
              <a:extLst>
                <a:ext uri="{FF2B5EF4-FFF2-40B4-BE49-F238E27FC236}">
                  <a16:creationId xmlns:a16="http://schemas.microsoft.com/office/drawing/2014/main" id="{431855B8-D8E0-54DB-674F-0800B6CC0069}"/>
                </a:ext>
              </a:extLst>
            </p:cNvPr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540112" y="766200"/>
              <a:ext cx="8063778" cy="3611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" name="Google Shape;83;p15">
              <a:extLst>
                <a:ext uri="{FF2B5EF4-FFF2-40B4-BE49-F238E27FC236}">
                  <a16:creationId xmlns:a16="http://schemas.microsoft.com/office/drawing/2014/main" id="{3606F6C1-4B5C-D632-2973-38DA43FE92B3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864587" y="1864337"/>
              <a:ext cx="1414825" cy="14148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2BA50D59-3BCE-0BCA-B1EA-AD7C4EB610B0}"/>
              </a:ext>
            </a:extLst>
          </p:cNvPr>
          <p:cNvSpPr/>
          <p:nvPr/>
        </p:nvSpPr>
        <p:spPr>
          <a:xfrm>
            <a:off x="1203158" y="1965158"/>
            <a:ext cx="3400926" cy="10106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5F3255A-6506-29B4-F7C6-C142013A760B}"/>
              </a:ext>
            </a:extLst>
          </p:cNvPr>
          <p:cNvSpPr/>
          <p:nvPr/>
        </p:nvSpPr>
        <p:spPr>
          <a:xfrm>
            <a:off x="509337" y="3039521"/>
            <a:ext cx="3400926" cy="10106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6EC0513-7C40-7767-3477-97E8F5C8250C}"/>
              </a:ext>
            </a:extLst>
          </p:cNvPr>
          <p:cNvSpPr/>
          <p:nvPr/>
        </p:nvSpPr>
        <p:spPr>
          <a:xfrm>
            <a:off x="1203158" y="4113884"/>
            <a:ext cx="3400926" cy="10106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12355EE-B8AA-27F2-D398-34774C92BDC6}"/>
              </a:ext>
            </a:extLst>
          </p:cNvPr>
          <p:cNvSpPr/>
          <p:nvPr/>
        </p:nvSpPr>
        <p:spPr>
          <a:xfrm>
            <a:off x="4372139" y="5111974"/>
            <a:ext cx="3400926" cy="10106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8B41EF0-CB11-A35A-C774-82B087898349}"/>
              </a:ext>
            </a:extLst>
          </p:cNvPr>
          <p:cNvSpPr/>
          <p:nvPr/>
        </p:nvSpPr>
        <p:spPr>
          <a:xfrm>
            <a:off x="7541120" y="4113884"/>
            <a:ext cx="3400926" cy="10106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2D22C4D-D0EC-2C6C-1DFD-E06CA645B900}"/>
              </a:ext>
            </a:extLst>
          </p:cNvPr>
          <p:cNvSpPr/>
          <p:nvPr/>
        </p:nvSpPr>
        <p:spPr>
          <a:xfrm>
            <a:off x="8181142" y="3049475"/>
            <a:ext cx="3400926" cy="10106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BB40700-8C9A-690C-6937-1553F1538208}"/>
              </a:ext>
            </a:extLst>
          </p:cNvPr>
          <p:cNvSpPr/>
          <p:nvPr/>
        </p:nvSpPr>
        <p:spPr>
          <a:xfrm>
            <a:off x="7541120" y="1903522"/>
            <a:ext cx="3400926" cy="10106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0404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F2A796-5A7B-C5AF-85EB-9F30FED91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Wicked Problems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3CEEB05-4CB7-00F3-9EB2-846262DA9700}"/>
              </a:ext>
            </a:extLst>
          </p:cNvPr>
          <p:cNvSpPr/>
          <p:nvPr/>
        </p:nvSpPr>
        <p:spPr>
          <a:xfrm>
            <a:off x="0" y="0"/>
            <a:ext cx="12192000" cy="465221"/>
          </a:xfrm>
          <a:prstGeom prst="rect">
            <a:avLst/>
          </a:prstGeom>
          <a:solidFill>
            <a:srgbClr val="84C2D8"/>
          </a:solidFill>
          <a:ln>
            <a:solidFill>
              <a:srgbClr val="84C2D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919011-CD86-9FC4-1233-40E6DB611146}"/>
              </a:ext>
            </a:extLst>
          </p:cNvPr>
          <p:cNvSpPr txBox="1"/>
          <p:nvPr/>
        </p:nvSpPr>
        <p:spPr>
          <a:xfrm>
            <a:off x="838200" y="-31422"/>
            <a:ext cx="55224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>
                <a:ln w="3175">
                  <a:noFill/>
                </a:ln>
                <a:solidFill>
                  <a:schemeClr val="bg1"/>
                </a:solidFill>
                <a:effectLst>
                  <a:outerShdw blurRad="50800" dist="38100" dir="2700000" sx="101000" sy="101000" algn="tl" rotWithShape="0">
                    <a:prstClr val="black">
                      <a:alpha val="54000"/>
                    </a:prstClr>
                  </a:outerShdw>
                </a:effectLst>
                <a:latin typeface="Bahnschrift Light" panose="020B0502040204020203" pitchFamily="34" charset="0"/>
              </a:rPr>
              <a:t>AquaticAlgorithms</a:t>
            </a:r>
            <a:endParaRPr lang="en-US" sz="2000" b="1" i="1" dirty="0">
              <a:ln w="3175">
                <a:noFill/>
              </a:ln>
              <a:solidFill>
                <a:schemeClr val="bg1"/>
              </a:solidFill>
              <a:effectLst>
                <a:outerShdw blurRad="50800" dist="38100" dir="2700000" sx="101000" sy="101000" algn="tl" rotWithShape="0">
                  <a:prstClr val="black">
                    <a:alpha val="54000"/>
                  </a:prstClr>
                </a:outerShdw>
              </a:effectLst>
              <a:latin typeface="Bahnschrift Light" panose="020B0502040204020203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4A69C9D-FA15-8D7C-BC0A-401B6B80F3B3}"/>
              </a:ext>
            </a:extLst>
          </p:cNvPr>
          <p:cNvCxnSpPr>
            <a:cxnSpLocks/>
          </p:cNvCxnSpPr>
          <p:nvPr/>
        </p:nvCxnSpPr>
        <p:spPr>
          <a:xfrm>
            <a:off x="0" y="465221"/>
            <a:ext cx="12192000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D75B3316-1D66-5103-7052-5731749BF1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EB54D8-FB95-4977-A6B0-357A988F9391}" type="datetime1">
              <a:rPr lang="en-US" smtClean="0"/>
              <a:t>8/4/2023</a:t>
            </a:fld>
            <a:endParaRPr lang="en-US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6C795D4F-3488-7A83-DD64-00817ABBB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22D2B6A9-734A-ED2C-B41A-744ACE446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324C0-6F8E-414F-AEC4-5ACC97FEFF88}" type="slidenum">
              <a:rPr lang="en-US" smtClean="0"/>
              <a:t>17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FF6A78C-0BC6-84A0-ABD2-3ED193865B23}"/>
              </a:ext>
            </a:extLst>
          </p:cNvPr>
          <p:cNvGrpSpPr/>
          <p:nvPr/>
        </p:nvGrpSpPr>
        <p:grpSpPr>
          <a:xfrm>
            <a:off x="838200" y="1200790"/>
            <a:ext cx="10468808" cy="4688114"/>
            <a:chOff x="540112" y="766200"/>
            <a:chExt cx="8063778" cy="3611100"/>
          </a:xfrm>
        </p:grpSpPr>
        <p:pic>
          <p:nvPicPr>
            <p:cNvPr id="3" name="Google Shape;81;p15">
              <a:extLst>
                <a:ext uri="{FF2B5EF4-FFF2-40B4-BE49-F238E27FC236}">
                  <a16:creationId xmlns:a16="http://schemas.microsoft.com/office/drawing/2014/main" id="{431855B8-D8E0-54DB-674F-0800B6CC0069}"/>
                </a:ext>
              </a:extLst>
            </p:cNvPr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540112" y="766200"/>
              <a:ext cx="8063778" cy="3611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" name="Google Shape;83;p15">
              <a:extLst>
                <a:ext uri="{FF2B5EF4-FFF2-40B4-BE49-F238E27FC236}">
                  <a16:creationId xmlns:a16="http://schemas.microsoft.com/office/drawing/2014/main" id="{3606F6C1-4B5C-D632-2973-38DA43FE92B3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864587" y="1864337"/>
              <a:ext cx="1414825" cy="14148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2BA50D59-3BCE-0BCA-B1EA-AD7C4EB610B0}"/>
              </a:ext>
            </a:extLst>
          </p:cNvPr>
          <p:cNvSpPr/>
          <p:nvPr/>
        </p:nvSpPr>
        <p:spPr>
          <a:xfrm>
            <a:off x="1203158" y="1965158"/>
            <a:ext cx="3400926" cy="10106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5F3255A-6506-29B4-F7C6-C142013A760B}"/>
              </a:ext>
            </a:extLst>
          </p:cNvPr>
          <p:cNvSpPr/>
          <p:nvPr/>
        </p:nvSpPr>
        <p:spPr>
          <a:xfrm>
            <a:off x="509337" y="3039521"/>
            <a:ext cx="3400926" cy="10106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6EC0513-7C40-7767-3477-97E8F5C8250C}"/>
              </a:ext>
            </a:extLst>
          </p:cNvPr>
          <p:cNvSpPr/>
          <p:nvPr/>
        </p:nvSpPr>
        <p:spPr>
          <a:xfrm>
            <a:off x="1203158" y="4113884"/>
            <a:ext cx="3400926" cy="10106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12355EE-B8AA-27F2-D398-34774C92BDC6}"/>
              </a:ext>
            </a:extLst>
          </p:cNvPr>
          <p:cNvSpPr/>
          <p:nvPr/>
        </p:nvSpPr>
        <p:spPr>
          <a:xfrm>
            <a:off x="4372139" y="5111974"/>
            <a:ext cx="3400926" cy="10106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8B41EF0-CB11-A35A-C774-82B087898349}"/>
              </a:ext>
            </a:extLst>
          </p:cNvPr>
          <p:cNvSpPr/>
          <p:nvPr/>
        </p:nvSpPr>
        <p:spPr>
          <a:xfrm>
            <a:off x="7541120" y="4113884"/>
            <a:ext cx="3400926" cy="10106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2D22C4D-D0EC-2C6C-1DFD-E06CA645B900}"/>
              </a:ext>
            </a:extLst>
          </p:cNvPr>
          <p:cNvSpPr/>
          <p:nvPr/>
        </p:nvSpPr>
        <p:spPr>
          <a:xfrm>
            <a:off x="8181142" y="3049475"/>
            <a:ext cx="3400926" cy="10106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C04D309-F2B2-6D16-10B7-30E271F53246}"/>
              </a:ext>
            </a:extLst>
          </p:cNvPr>
          <p:cNvSpPr/>
          <p:nvPr/>
        </p:nvSpPr>
        <p:spPr>
          <a:xfrm>
            <a:off x="4372139" y="914564"/>
            <a:ext cx="3400926" cy="1010653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7062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F2A796-5A7B-C5AF-85EB-9F30FED91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Wicked Problems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3CEEB05-4CB7-00F3-9EB2-846262DA9700}"/>
              </a:ext>
            </a:extLst>
          </p:cNvPr>
          <p:cNvSpPr/>
          <p:nvPr/>
        </p:nvSpPr>
        <p:spPr>
          <a:xfrm>
            <a:off x="0" y="0"/>
            <a:ext cx="12192000" cy="465221"/>
          </a:xfrm>
          <a:prstGeom prst="rect">
            <a:avLst/>
          </a:prstGeom>
          <a:solidFill>
            <a:srgbClr val="84C2D8"/>
          </a:solidFill>
          <a:ln>
            <a:solidFill>
              <a:srgbClr val="84C2D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919011-CD86-9FC4-1233-40E6DB611146}"/>
              </a:ext>
            </a:extLst>
          </p:cNvPr>
          <p:cNvSpPr txBox="1"/>
          <p:nvPr/>
        </p:nvSpPr>
        <p:spPr>
          <a:xfrm>
            <a:off x="838200" y="-31422"/>
            <a:ext cx="55224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>
                <a:ln w="3175">
                  <a:noFill/>
                </a:ln>
                <a:solidFill>
                  <a:schemeClr val="bg1"/>
                </a:solidFill>
                <a:effectLst>
                  <a:outerShdw blurRad="50800" dist="38100" dir="2700000" sx="101000" sy="101000" algn="tl" rotWithShape="0">
                    <a:prstClr val="black">
                      <a:alpha val="54000"/>
                    </a:prstClr>
                  </a:outerShdw>
                </a:effectLst>
                <a:latin typeface="Bahnschrift Light" panose="020B0502040204020203" pitchFamily="34" charset="0"/>
              </a:rPr>
              <a:t>AquaticAlgorithms</a:t>
            </a:r>
            <a:endParaRPr lang="en-US" sz="2000" b="1" i="1" dirty="0">
              <a:ln w="3175">
                <a:noFill/>
              </a:ln>
              <a:solidFill>
                <a:schemeClr val="bg1"/>
              </a:solidFill>
              <a:effectLst>
                <a:outerShdw blurRad="50800" dist="38100" dir="2700000" sx="101000" sy="101000" algn="tl" rotWithShape="0">
                  <a:prstClr val="black">
                    <a:alpha val="54000"/>
                  </a:prstClr>
                </a:outerShdw>
              </a:effectLst>
              <a:latin typeface="Bahnschrift Light" panose="020B0502040204020203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4A69C9D-FA15-8D7C-BC0A-401B6B80F3B3}"/>
              </a:ext>
            </a:extLst>
          </p:cNvPr>
          <p:cNvCxnSpPr>
            <a:cxnSpLocks/>
          </p:cNvCxnSpPr>
          <p:nvPr/>
        </p:nvCxnSpPr>
        <p:spPr>
          <a:xfrm>
            <a:off x="0" y="465221"/>
            <a:ext cx="12192000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D75B3316-1D66-5103-7052-5731749BF1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EB54D8-FB95-4977-A6B0-357A988F9391}" type="datetime1">
              <a:rPr lang="en-US" smtClean="0"/>
              <a:t>8/4/2023</a:t>
            </a:fld>
            <a:endParaRPr lang="en-US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6C795D4F-3488-7A83-DD64-00817ABBB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22D2B6A9-734A-ED2C-B41A-744ACE446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324C0-6F8E-414F-AEC4-5ACC97FEFF88}" type="slidenum">
              <a:rPr lang="en-US" smtClean="0"/>
              <a:t>18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FF6A78C-0BC6-84A0-ABD2-3ED193865B23}"/>
              </a:ext>
            </a:extLst>
          </p:cNvPr>
          <p:cNvGrpSpPr/>
          <p:nvPr/>
        </p:nvGrpSpPr>
        <p:grpSpPr>
          <a:xfrm>
            <a:off x="838200" y="1200790"/>
            <a:ext cx="10468808" cy="4688114"/>
            <a:chOff x="540112" y="766200"/>
            <a:chExt cx="8063778" cy="3611100"/>
          </a:xfrm>
        </p:grpSpPr>
        <p:pic>
          <p:nvPicPr>
            <p:cNvPr id="3" name="Google Shape;81;p15">
              <a:extLst>
                <a:ext uri="{FF2B5EF4-FFF2-40B4-BE49-F238E27FC236}">
                  <a16:creationId xmlns:a16="http://schemas.microsoft.com/office/drawing/2014/main" id="{431855B8-D8E0-54DB-674F-0800B6CC0069}"/>
                </a:ext>
              </a:extLst>
            </p:cNvPr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540112" y="766200"/>
              <a:ext cx="8063778" cy="3611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" name="Google Shape;83;p15">
              <a:extLst>
                <a:ext uri="{FF2B5EF4-FFF2-40B4-BE49-F238E27FC236}">
                  <a16:creationId xmlns:a16="http://schemas.microsoft.com/office/drawing/2014/main" id="{3606F6C1-4B5C-D632-2973-38DA43FE92B3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864587" y="1864337"/>
              <a:ext cx="1414825" cy="14148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2BA50D59-3BCE-0BCA-B1EA-AD7C4EB610B0}"/>
              </a:ext>
            </a:extLst>
          </p:cNvPr>
          <p:cNvSpPr/>
          <p:nvPr/>
        </p:nvSpPr>
        <p:spPr>
          <a:xfrm>
            <a:off x="1203158" y="1965158"/>
            <a:ext cx="3400926" cy="10106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5F3255A-6506-29B4-F7C6-C142013A760B}"/>
              </a:ext>
            </a:extLst>
          </p:cNvPr>
          <p:cNvSpPr/>
          <p:nvPr/>
        </p:nvSpPr>
        <p:spPr>
          <a:xfrm>
            <a:off x="509337" y="3039521"/>
            <a:ext cx="3400926" cy="10106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6EC0513-7C40-7767-3477-97E8F5C8250C}"/>
              </a:ext>
            </a:extLst>
          </p:cNvPr>
          <p:cNvSpPr/>
          <p:nvPr/>
        </p:nvSpPr>
        <p:spPr>
          <a:xfrm>
            <a:off x="1203158" y="4113884"/>
            <a:ext cx="3400926" cy="10106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12355EE-B8AA-27F2-D398-34774C92BDC6}"/>
              </a:ext>
            </a:extLst>
          </p:cNvPr>
          <p:cNvSpPr/>
          <p:nvPr/>
        </p:nvSpPr>
        <p:spPr>
          <a:xfrm>
            <a:off x="4372139" y="5111974"/>
            <a:ext cx="3400926" cy="10106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C179FCC-F654-DFDA-FAE4-8A02389C7C1F}"/>
              </a:ext>
            </a:extLst>
          </p:cNvPr>
          <p:cNvSpPr/>
          <p:nvPr/>
        </p:nvSpPr>
        <p:spPr>
          <a:xfrm>
            <a:off x="7541120" y="1903522"/>
            <a:ext cx="3400926" cy="1010653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2CB753C-0782-83B3-4196-008754999376}"/>
              </a:ext>
            </a:extLst>
          </p:cNvPr>
          <p:cNvSpPr/>
          <p:nvPr/>
        </p:nvSpPr>
        <p:spPr>
          <a:xfrm>
            <a:off x="4372139" y="914564"/>
            <a:ext cx="3400926" cy="1010653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260028A-B9F4-9178-F443-336779D68D30}"/>
              </a:ext>
            </a:extLst>
          </p:cNvPr>
          <p:cNvSpPr/>
          <p:nvPr/>
        </p:nvSpPr>
        <p:spPr>
          <a:xfrm>
            <a:off x="7541120" y="4092189"/>
            <a:ext cx="3400926" cy="10106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8437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F2A796-5A7B-C5AF-85EB-9F30FED91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Wicked Problems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3CEEB05-4CB7-00F3-9EB2-846262DA9700}"/>
              </a:ext>
            </a:extLst>
          </p:cNvPr>
          <p:cNvSpPr/>
          <p:nvPr/>
        </p:nvSpPr>
        <p:spPr>
          <a:xfrm>
            <a:off x="0" y="0"/>
            <a:ext cx="12192000" cy="465221"/>
          </a:xfrm>
          <a:prstGeom prst="rect">
            <a:avLst/>
          </a:prstGeom>
          <a:solidFill>
            <a:srgbClr val="84C2D8"/>
          </a:solidFill>
          <a:ln>
            <a:solidFill>
              <a:srgbClr val="84C2D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919011-CD86-9FC4-1233-40E6DB611146}"/>
              </a:ext>
            </a:extLst>
          </p:cNvPr>
          <p:cNvSpPr txBox="1"/>
          <p:nvPr/>
        </p:nvSpPr>
        <p:spPr>
          <a:xfrm>
            <a:off x="838200" y="-31422"/>
            <a:ext cx="55224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>
                <a:ln w="3175">
                  <a:noFill/>
                </a:ln>
                <a:solidFill>
                  <a:schemeClr val="bg1"/>
                </a:solidFill>
                <a:effectLst>
                  <a:outerShdw blurRad="50800" dist="38100" dir="2700000" sx="101000" sy="101000" algn="tl" rotWithShape="0">
                    <a:prstClr val="black">
                      <a:alpha val="54000"/>
                    </a:prstClr>
                  </a:outerShdw>
                </a:effectLst>
                <a:latin typeface="Bahnschrift Light" panose="020B0502040204020203" pitchFamily="34" charset="0"/>
              </a:rPr>
              <a:t>AquaticAlgorithms</a:t>
            </a:r>
            <a:endParaRPr lang="en-US" sz="2000" b="1" i="1" dirty="0">
              <a:ln w="3175">
                <a:noFill/>
              </a:ln>
              <a:solidFill>
                <a:schemeClr val="bg1"/>
              </a:solidFill>
              <a:effectLst>
                <a:outerShdw blurRad="50800" dist="38100" dir="2700000" sx="101000" sy="101000" algn="tl" rotWithShape="0">
                  <a:prstClr val="black">
                    <a:alpha val="54000"/>
                  </a:prstClr>
                </a:outerShdw>
              </a:effectLst>
              <a:latin typeface="Bahnschrift Light" panose="020B0502040204020203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4A69C9D-FA15-8D7C-BC0A-401B6B80F3B3}"/>
              </a:ext>
            </a:extLst>
          </p:cNvPr>
          <p:cNvCxnSpPr>
            <a:cxnSpLocks/>
          </p:cNvCxnSpPr>
          <p:nvPr/>
        </p:nvCxnSpPr>
        <p:spPr>
          <a:xfrm>
            <a:off x="0" y="465221"/>
            <a:ext cx="12192000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D75B3316-1D66-5103-7052-5731749BF1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EB54D8-FB95-4977-A6B0-357A988F9391}" type="datetime1">
              <a:rPr lang="en-US" smtClean="0"/>
              <a:t>8/4/2023</a:t>
            </a:fld>
            <a:endParaRPr lang="en-US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6C795D4F-3488-7A83-DD64-00817ABBB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22D2B6A9-734A-ED2C-B41A-744ACE446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324C0-6F8E-414F-AEC4-5ACC97FEFF88}" type="slidenum">
              <a:rPr lang="en-US" smtClean="0"/>
              <a:t>19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FF6A78C-0BC6-84A0-ABD2-3ED193865B23}"/>
              </a:ext>
            </a:extLst>
          </p:cNvPr>
          <p:cNvGrpSpPr/>
          <p:nvPr/>
        </p:nvGrpSpPr>
        <p:grpSpPr>
          <a:xfrm>
            <a:off x="838200" y="1200790"/>
            <a:ext cx="10468808" cy="4688114"/>
            <a:chOff x="540112" y="766200"/>
            <a:chExt cx="8063778" cy="3611100"/>
          </a:xfrm>
        </p:grpSpPr>
        <p:pic>
          <p:nvPicPr>
            <p:cNvPr id="3" name="Google Shape;81;p15">
              <a:extLst>
                <a:ext uri="{FF2B5EF4-FFF2-40B4-BE49-F238E27FC236}">
                  <a16:creationId xmlns:a16="http://schemas.microsoft.com/office/drawing/2014/main" id="{431855B8-D8E0-54DB-674F-0800B6CC0069}"/>
                </a:ext>
              </a:extLst>
            </p:cNvPr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540112" y="766200"/>
              <a:ext cx="8063778" cy="3611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" name="Google Shape;83;p15">
              <a:extLst>
                <a:ext uri="{FF2B5EF4-FFF2-40B4-BE49-F238E27FC236}">
                  <a16:creationId xmlns:a16="http://schemas.microsoft.com/office/drawing/2014/main" id="{3606F6C1-4B5C-D632-2973-38DA43FE92B3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864587" y="1864337"/>
              <a:ext cx="1414825" cy="14148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2BA50D59-3BCE-0BCA-B1EA-AD7C4EB610B0}"/>
              </a:ext>
            </a:extLst>
          </p:cNvPr>
          <p:cNvSpPr/>
          <p:nvPr/>
        </p:nvSpPr>
        <p:spPr>
          <a:xfrm>
            <a:off x="1203158" y="1965158"/>
            <a:ext cx="3400926" cy="10106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5F3255A-6506-29B4-F7C6-C142013A760B}"/>
              </a:ext>
            </a:extLst>
          </p:cNvPr>
          <p:cNvSpPr/>
          <p:nvPr/>
        </p:nvSpPr>
        <p:spPr>
          <a:xfrm>
            <a:off x="509337" y="3039521"/>
            <a:ext cx="3400926" cy="10106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6EC0513-7C40-7767-3477-97E8F5C8250C}"/>
              </a:ext>
            </a:extLst>
          </p:cNvPr>
          <p:cNvSpPr/>
          <p:nvPr/>
        </p:nvSpPr>
        <p:spPr>
          <a:xfrm>
            <a:off x="1203158" y="4113884"/>
            <a:ext cx="3400926" cy="10106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12355EE-B8AA-27F2-D398-34774C92BDC6}"/>
              </a:ext>
            </a:extLst>
          </p:cNvPr>
          <p:cNvSpPr/>
          <p:nvPr/>
        </p:nvSpPr>
        <p:spPr>
          <a:xfrm>
            <a:off x="4372139" y="5111974"/>
            <a:ext cx="3400926" cy="10106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D7E504A-DC23-BB48-3EAB-364B0378A11B}"/>
              </a:ext>
            </a:extLst>
          </p:cNvPr>
          <p:cNvSpPr/>
          <p:nvPr/>
        </p:nvSpPr>
        <p:spPr>
          <a:xfrm>
            <a:off x="8181142" y="3049475"/>
            <a:ext cx="3400926" cy="1010653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E571D41-8972-7FF7-6EC7-EF23DCB27B62}"/>
              </a:ext>
            </a:extLst>
          </p:cNvPr>
          <p:cNvSpPr/>
          <p:nvPr/>
        </p:nvSpPr>
        <p:spPr>
          <a:xfrm>
            <a:off x="7541120" y="1903522"/>
            <a:ext cx="3400926" cy="1010653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5C86C47-7C9E-3EA1-BD75-3980DEDC8E7C}"/>
              </a:ext>
            </a:extLst>
          </p:cNvPr>
          <p:cNvSpPr/>
          <p:nvPr/>
        </p:nvSpPr>
        <p:spPr>
          <a:xfrm>
            <a:off x="4372139" y="914564"/>
            <a:ext cx="3400926" cy="1010653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4319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F2A796-5A7B-C5AF-85EB-9F30FED91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2735BF-A92E-B454-2F92-89B9BD8A2E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The modern water cycle</a:t>
            </a:r>
          </a:p>
          <a:p>
            <a:endParaRPr lang="en-US" dirty="0"/>
          </a:p>
          <a:p>
            <a:r>
              <a:rPr lang="en-US" dirty="0"/>
              <a:t>Water resource infrastructure</a:t>
            </a:r>
          </a:p>
          <a:p>
            <a:endParaRPr lang="en-US" dirty="0"/>
          </a:p>
          <a:p>
            <a:r>
              <a:rPr lang="en-US" dirty="0"/>
              <a:t>“Wicked Problems” in water resources</a:t>
            </a:r>
          </a:p>
          <a:p>
            <a:endParaRPr lang="en-US" dirty="0"/>
          </a:p>
          <a:p>
            <a:r>
              <a:rPr lang="en-US" dirty="0"/>
              <a:t>Simulation as a tool for water resource planning</a:t>
            </a:r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3CEEB05-4CB7-00F3-9EB2-846262DA9700}"/>
              </a:ext>
            </a:extLst>
          </p:cNvPr>
          <p:cNvSpPr/>
          <p:nvPr/>
        </p:nvSpPr>
        <p:spPr>
          <a:xfrm>
            <a:off x="0" y="0"/>
            <a:ext cx="12192000" cy="465221"/>
          </a:xfrm>
          <a:prstGeom prst="rect">
            <a:avLst/>
          </a:prstGeom>
          <a:solidFill>
            <a:srgbClr val="84C2D8"/>
          </a:solidFill>
          <a:ln>
            <a:solidFill>
              <a:srgbClr val="84C2D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919011-CD86-9FC4-1233-40E6DB611146}"/>
              </a:ext>
            </a:extLst>
          </p:cNvPr>
          <p:cNvSpPr txBox="1"/>
          <p:nvPr/>
        </p:nvSpPr>
        <p:spPr>
          <a:xfrm>
            <a:off x="838200" y="-31422"/>
            <a:ext cx="55224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>
                <a:ln w="3175">
                  <a:noFill/>
                </a:ln>
                <a:solidFill>
                  <a:schemeClr val="bg1"/>
                </a:solidFill>
                <a:effectLst>
                  <a:outerShdw blurRad="50800" dist="38100" dir="2700000" sx="101000" sy="101000" algn="tl" rotWithShape="0">
                    <a:prstClr val="black">
                      <a:alpha val="54000"/>
                    </a:prstClr>
                  </a:outerShdw>
                </a:effectLst>
                <a:latin typeface="Bahnschrift Light" panose="020B0502040204020203" pitchFamily="34" charset="0"/>
              </a:rPr>
              <a:t>AquaticAlgorithms</a:t>
            </a:r>
            <a:endParaRPr lang="en-US" sz="2000" b="1" i="1" dirty="0">
              <a:ln w="3175">
                <a:noFill/>
              </a:ln>
              <a:solidFill>
                <a:schemeClr val="bg1"/>
              </a:solidFill>
              <a:effectLst>
                <a:outerShdw blurRad="50800" dist="38100" dir="2700000" sx="101000" sy="101000" algn="tl" rotWithShape="0">
                  <a:prstClr val="black">
                    <a:alpha val="54000"/>
                  </a:prstClr>
                </a:outerShdw>
              </a:effectLst>
              <a:latin typeface="Bahnschrift Light" panose="020B0502040204020203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4A69C9D-FA15-8D7C-BC0A-401B6B80F3B3}"/>
              </a:ext>
            </a:extLst>
          </p:cNvPr>
          <p:cNvCxnSpPr>
            <a:cxnSpLocks/>
          </p:cNvCxnSpPr>
          <p:nvPr/>
        </p:nvCxnSpPr>
        <p:spPr>
          <a:xfrm>
            <a:off x="0" y="465221"/>
            <a:ext cx="12192000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D75B3316-1D66-5103-7052-5731749BF1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EB54D8-FB95-4977-A6B0-357A988F9391}" type="datetime1">
              <a:rPr lang="en-US" smtClean="0"/>
              <a:t>8/4/2023</a:t>
            </a:fld>
            <a:endParaRPr lang="en-US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6C795D4F-3488-7A83-DD64-00817ABBB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22D2B6A9-734A-ED2C-B41A-744ACE446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324C0-6F8E-414F-AEC4-5ACC97FEFF8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508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F2A796-5A7B-C5AF-85EB-9F30FED91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Wicked Problems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3CEEB05-4CB7-00F3-9EB2-846262DA9700}"/>
              </a:ext>
            </a:extLst>
          </p:cNvPr>
          <p:cNvSpPr/>
          <p:nvPr/>
        </p:nvSpPr>
        <p:spPr>
          <a:xfrm>
            <a:off x="0" y="0"/>
            <a:ext cx="12192000" cy="465221"/>
          </a:xfrm>
          <a:prstGeom prst="rect">
            <a:avLst/>
          </a:prstGeom>
          <a:solidFill>
            <a:srgbClr val="84C2D8"/>
          </a:solidFill>
          <a:ln>
            <a:solidFill>
              <a:srgbClr val="84C2D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919011-CD86-9FC4-1233-40E6DB611146}"/>
              </a:ext>
            </a:extLst>
          </p:cNvPr>
          <p:cNvSpPr txBox="1"/>
          <p:nvPr/>
        </p:nvSpPr>
        <p:spPr>
          <a:xfrm>
            <a:off x="838200" y="-31422"/>
            <a:ext cx="55224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>
                <a:ln w="3175">
                  <a:noFill/>
                </a:ln>
                <a:solidFill>
                  <a:schemeClr val="bg1"/>
                </a:solidFill>
                <a:effectLst>
                  <a:outerShdw blurRad="50800" dist="38100" dir="2700000" sx="101000" sy="101000" algn="tl" rotWithShape="0">
                    <a:prstClr val="black">
                      <a:alpha val="54000"/>
                    </a:prstClr>
                  </a:outerShdw>
                </a:effectLst>
                <a:latin typeface="Bahnschrift Light" panose="020B0502040204020203" pitchFamily="34" charset="0"/>
              </a:rPr>
              <a:t>AquaticAlgorithms</a:t>
            </a:r>
            <a:endParaRPr lang="en-US" sz="2000" b="1" i="1" dirty="0">
              <a:ln w="3175">
                <a:noFill/>
              </a:ln>
              <a:solidFill>
                <a:schemeClr val="bg1"/>
              </a:solidFill>
              <a:effectLst>
                <a:outerShdw blurRad="50800" dist="38100" dir="2700000" sx="101000" sy="101000" algn="tl" rotWithShape="0">
                  <a:prstClr val="black">
                    <a:alpha val="54000"/>
                  </a:prstClr>
                </a:outerShdw>
              </a:effectLst>
              <a:latin typeface="Bahnschrift Light" panose="020B0502040204020203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4A69C9D-FA15-8D7C-BC0A-401B6B80F3B3}"/>
              </a:ext>
            </a:extLst>
          </p:cNvPr>
          <p:cNvCxnSpPr>
            <a:cxnSpLocks/>
          </p:cNvCxnSpPr>
          <p:nvPr/>
        </p:nvCxnSpPr>
        <p:spPr>
          <a:xfrm>
            <a:off x="0" y="465221"/>
            <a:ext cx="12192000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D75B3316-1D66-5103-7052-5731749BF1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EB54D8-FB95-4977-A6B0-357A988F9391}" type="datetime1">
              <a:rPr lang="en-US" smtClean="0"/>
              <a:t>8/4/2023</a:t>
            </a:fld>
            <a:endParaRPr lang="en-US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6C795D4F-3488-7A83-DD64-00817ABBB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22D2B6A9-734A-ED2C-B41A-744ACE446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324C0-6F8E-414F-AEC4-5ACC97FEFF88}" type="slidenum">
              <a:rPr lang="en-US" smtClean="0"/>
              <a:t>20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FF6A78C-0BC6-84A0-ABD2-3ED193865B23}"/>
              </a:ext>
            </a:extLst>
          </p:cNvPr>
          <p:cNvGrpSpPr/>
          <p:nvPr/>
        </p:nvGrpSpPr>
        <p:grpSpPr>
          <a:xfrm>
            <a:off x="838200" y="1200790"/>
            <a:ext cx="10468808" cy="4688114"/>
            <a:chOff x="540112" y="766200"/>
            <a:chExt cx="8063778" cy="3611100"/>
          </a:xfrm>
        </p:grpSpPr>
        <p:pic>
          <p:nvPicPr>
            <p:cNvPr id="3" name="Google Shape;81;p15">
              <a:extLst>
                <a:ext uri="{FF2B5EF4-FFF2-40B4-BE49-F238E27FC236}">
                  <a16:creationId xmlns:a16="http://schemas.microsoft.com/office/drawing/2014/main" id="{431855B8-D8E0-54DB-674F-0800B6CC0069}"/>
                </a:ext>
              </a:extLst>
            </p:cNvPr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540112" y="766200"/>
              <a:ext cx="8063778" cy="3611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" name="Google Shape;83;p15">
              <a:extLst>
                <a:ext uri="{FF2B5EF4-FFF2-40B4-BE49-F238E27FC236}">
                  <a16:creationId xmlns:a16="http://schemas.microsoft.com/office/drawing/2014/main" id="{3606F6C1-4B5C-D632-2973-38DA43FE92B3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864587" y="1864337"/>
              <a:ext cx="1414825" cy="14148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2BA50D59-3BCE-0BCA-B1EA-AD7C4EB610B0}"/>
              </a:ext>
            </a:extLst>
          </p:cNvPr>
          <p:cNvSpPr/>
          <p:nvPr/>
        </p:nvSpPr>
        <p:spPr>
          <a:xfrm>
            <a:off x="1203158" y="1965158"/>
            <a:ext cx="3400926" cy="10106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5F3255A-6506-29B4-F7C6-C142013A760B}"/>
              </a:ext>
            </a:extLst>
          </p:cNvPr>
          <p:cNvSpPr/>
          <p:nvPr/>
        </p:nvSpPr>
        <p:spPr>
          <a:xfrm>
            <a:off x="509337" y="3039521"/>
            <a:ext cx="3400926" cy="10106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6EC0513-7C40-7767-3477-97E8F5C8250C}"/>
              </a:ext>
            </a:extLst>
          </p:cNvPr>
          <p:cNvSpPr/>
          <p:nvPr/>
        </p:nvSpPr>
        <p:spPr>
          <a:xfrm>
            <a:off x="1203158" y="4113884"/>
            <a:ext cx="3400926" cy="10106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85495D2-4A32-F7DA-55A0-191AB93ED3AF}"/>
              </a:ext>
            </a:extLst>
          </p:cNvPr>
          <p:cNvSpPr/>
          <p:nvPr/>
        </p:nvSpPr>
        <p:spPr>
          <a:xfrm>
            <a:off x="7541120" y="4113883"/>
            <a:ext cx="3400926" cy="1010653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2D6AAFB-DDB6-C86B-9E5E-B93723B5D86B}"/>
              </a:ext>
            </a:extLst>
          </p:cNvPr>
          <p:cNvSpPr/>
          <p:nvPr/>
        </p:nvSpPr>
        <p:spPr>
          <a:xfrm>
            <a:off x="8181142" y="3049475"/>
            <a:ext cx="3400926" cy="1010653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C2CB6E6-A8CB-5A07-1295-CC0F4EBDF003}"/>
              </a:ext>
            </a:extLst>
          </p:cNvPr>
          <p:cNvSpPr/>
          <p:nvPr/>
        </p:nvSpPr>
        <p:spPr>
          <a:xfrm>
            <a:off x="7541120" y="1903522"/>
            <a:ext cx="3400926" cy="1010653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4FB434A-AD4E-718F-071A-F6AF73E663C9}"/>
              </a:ext>
            </a:extLst>
          </p:cNvPr>
          <p:cNvSpPr/>
          <p:nvPr/>
        </p:nvSpPr>
        <p:spPr>
          <a:xfrm>
            <a:off x="4372139" y="914564"/>
            <a:ext cx="3400926" cy="1010653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911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F2A796-5A7B-C5AF-85EB-9F30FED91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Wicked Problems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3CEEB05-4CB7-00F3-9EB2-846262DA9700}"/>
              </a:ext>
            </a:extLst>
          </p:cNvPr>
          <p:cNvSpPr/>
          <p:nvPr/>
        </p:nvSpPr>
        <p:spPr>
          <a:xfrm>
            <a:off x="0" y="0"/>
            <a:ext cx="12192000" cy="465221"/>
          </a:xfrm>
          <a:prstGeom prst="rect">
            <a:avLst/>
          </a:prstGeom>
          <a:solidFill>
            <a:srgbClr val="84C2D8"/>
          </a:solidFill>
          <a:ln>
            <a:solidFill>
              <a:srgbClr val="84C2D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919011-CD86-9FC4-1233-40E6DB611146}"/>
              </a:ext>
            </a:extLst>
          </p:cNvPr>
          <p:cNvSpPr txBox="1"/>
          <p:nvPr/>
        </p:nvSpPr>
        <p:spPr>
          <a:xfrm>
            <a:off x="838200" y="-31422"/>
            <a:ext cx="55224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>
                <a:ln w="3175">
                  <a:noFill/>
                </a:ln>
                <a:solidFill>
                  <a:schemeClr val="bg1"/>
                </a:solidFill>
                <a:effectLst>
                  <a:outerShdw blurRad="50800" dist="38100" dir="2700000" sx="101000" sy="101000" algn="tl" rotWithShape="0">
                    <a:prstClr val="black">
                      <a:alpha val="54000"/>
                    </a:prstClr>
                  </a:outerShdw>
                </a:effectLst>
                <a:latin typeface="Bahnschrift Light" panose="020B0502040204020203" pitchFamily="34" charset="0"/>
              </a:rPr>
              <a:t>AquaticAlgorithms</a:t>
            </a:r>
            <a:endParaRPr lang="en-US" sz="2000" b="1" i="1" dirty="0">
              <a:ln w="3175">
                <a:noFill/>
              </a:ln>
              <a:solidFill>
                <a:schemeClr val="bg1"/>
              </a:solidFill>
              <a:effectLst>
                <a:outerShdw blurRad="50800" dist="38100" dir="2700000" sx="101000" sy="101000" algn="tl" rotWithShape="0">
                  <a:prstClr val="black">
                    <a:alpha val="54000"/>
                  </a:prstClr>
                </a:outerShdw>
              </a:effectLst>
              <a:latin typeface="Bahnschrift Light" panose="020B0502040204020203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4A69C9D-FA15-8D7C-BC0A-401B6B80F3B3}"/>
              </a:ext>
            </a:extLst>
          </p:cNvPr>
          <p:cNvCxnSpPr>
            <a:cxnSpLocks/>
          </p:cNvCxnSpPr>
          <p:nvPr/>
        </p:nvCxnSpPr>
        <p:spPr>
          <a:xfrm>
            <a:off x="0" y="465221"/>
            <a:ext cx="12192000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D75B3316-1D66-5103-7052-5731749BF1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EB54D8-FB95-4977-A6B0-357A988F9391}" type="datetime1">
              <a:rPr lang="en-US" smtClean="0"/>
              <a:t>8/4/2023</a:t>
            </a:fld>
            <a:endParaRPr lang="en-US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6C795D4F-3488-7A83-DD64-00817ABBB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22D2B6A9-734A-ED2C-B41A-744ACE446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324C0-6F8E-414F-AEC4-5ACC97FEFF88}" type="slidenum">
              <a:rPr lang="en-US" smtClean="0"/>
              <a:t>21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FF6A78C-0BC6-84A0-ABD2-3ED193865B23}"/>
              </a:ext>
            </a:extLst>
          </p:cNvPr>
          <p:cNvGrpSpPr/>
          <p:nvPr/>
        </p:nvGrpSpPr>
        <p:grpSpPr>
          <a:xfrm>
            <a:off x="838200" y="1200790"/>
            <a:ext cx="10468808" cy="4688114"/>
            <a:chOff x="540112" y="766200"/>
            <a:chExt cx="8063778" cy="3611100"/>
          </a:xfrm>
        </p:grpSpPr>
        <p:pic>
          <p:nvPicPr>
            <p:cNvPr id="3" name="Google Shape;81;p15">
              <a:extLst>
                <a:ext uri="{FF2B5EF4-FFF2-40B4-BE49-F238E27FC236}">
                  <a16:creationId xmlns:a16="http://schemas.microsoft.com/office/drawing/2014/main" id="{431855B8-D8E0-54DB-674F-0800B6CC0069}"/>
                </a:ext>
              </a:extLst>
            </p:cNvPr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540112" y="766200"/>
              <a:ext cx="8063778" cy="3611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" name="Google Shape;83;p15">
              <a:extLst>
                <a:ext uri="{FF2B5EF4-FFF2-40B4-BE49-F238E27FC236}">
                  <a16:creationId xmlns:a16="http://schemas.microsoft.com/office/drawing/2014/main" id="{3606F6C1-4B5C-D632-2973-38DA43FE92B3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864587" y="1864337"/>
              <a:ext cx="1414825" cy="14148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2BA50D59-3BCE-0BCA-B1EA-AD7C4EB610B0}"/>
              </a:ext>
            </a:extLst>
          </p:cNvPr>
          <p:cNvSpPr/>
          <p:nvPr/>
        </p:nvSpPr>
        <p:spPr>
          <a:xfrm>
            <a:off x="1203158" y="1965158"/>
            <a:ext cx="3400926" cy="10106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5F3255A-6506-29B4-F7C6-C142013A760B}"/>
              </a:ext>
            </a:extLst>
          </p:cNvPr>
          <p:cNvSpPr/>
          <p:nvPr/>
        </p:nvSpPr>
        <p:spPr>
          <a:xfrm>
            <a:off x="509337" y="3039521"/>
            <a:ext cx="3400926" cy="10106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C9DA1D7-072E-4E7F-8B00-EE575D90FBC6}"/>
              </a:ext>
            </a:extLst>
          </p:cNvPr>
          <p:cNvSpPr/>
          <p:nvPr/>
        </p:nvSpPr>
        <p:spPr>
          <a:xfrm>
            <a:off x="4372139" y="5111974"/>
            <a:ext cx="3400926" cy="1010653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58E8583-A5B6-623B-1EBF-F5F3E83749CD}"/>
              </a:ext>
            </a:extLst>
          </p:cNvPr>
          <p:cNvSpPr/>
          <p:nvPr/>
        </p:nvSpPr>
        <p:spPr>
          <a:xfrm>
            <a:off x="7541120" y="4113883"/>
            <a:ext cx="3400926" cy="1010653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88B265E-7F58-3C3C-A96F-3A3126BCD0CF}"/>
              </a:ext>
            </a:extLst>
          </p:cNvPr>
          <p:cNvSpPr/>
          <p:nvPr/>
        </p:nvSpPr>
        <p:spPr>
          <a:xfrm>
            <a:off x="8181142" y="3049475"/>
            <a:ext cx="3400926" cy="1010653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287EC9B-BF96-872F-C1F8-28CC055B052C}"/>
              </a:ext>
            </a:extLst>
          </p:cNvPr>
          <p:cNvSpPr/>
          <p:nvPr/>
        </p:nvSpPr>
        <p:spPr>
          <a:xfrm>
            <a:off x="7541120" y="1903522"/>
            <a:ext cx="3400926" cy="1010653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75FF92E-F889-9BDC-8FE7-0948AE620927}"/>
              </a:ext>
            </a:extLst>
          </p:cNvPr>
          <p:cNvSpPr/>
          <p:nvPr/>
        </p:nvSpPr>
        <p:spPr>
          <a:xfrm>
            <a:off x="4372139" y="914564"/>
            <a:ext cx="3400926" cy="1010653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2720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F2A796-5A7B-C5AF-85EB-9F30FED91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Wicked Problems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3CEEB05-4CB7-00F3-9EB2-846262DA9700}"/>
              </a:ext>
            </a:extLst>
          </p:cNvPr>
          <p:cNvSpPr/>
          <p:nvPr/>
        </p:nvSpPr>
        <p:spPr>
          <a:xfrm>
            <a:off x="0" y="0"/>
            <a:ext cx="12192000" cy="465221"/>
          </a:xfrm>
          <a:prstGeom prst="rect">
            <a:avLst/>
          </a:prstGeom>
          <a:solidFill>
            <a:srgbClr val="84C2D8"/>
          </a:solidFill>
          <a:ln>
            <a:solidFill>
              <a:srgbClr val="84C2D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919011-CD86-9FC4-1233-40E6DB611146}"/>
              </a:ext>
            </a:extLst>
          </p:cNvPr>
          <p:cNvSpPr txBox="1"/>
          <p:nvPr/>
        </p:nvSpPr>
        <p:spPr>
          <a:xfrm>
            <a:off x="838200" y="-31422"/>
            <a:ext cx="55224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>
                <a:ln w="3175">
                  <a:noFill/>
                </a:ln>
                <a:solidFill>
                  <a:schemeClr val="bg1"/>
                </a:solidFill>
                <a:effectLst>
                  <a:outerShdw blurRad="50800" dist="38100" dir="2700000" sx="101000" sy="101000" algn="tl" rotWithShape="0">
                    <a:prstClr val="black">
                      <a:alpha val="54000"/>
                    </a:prstClr>
                  </a:outerShdw>
                </a:effectLst>
                <a:latin typeface="Bahnschrift Light" panose="020B0502040204020203" pitchFamily="34" charset="0"/>
              </a:rPr>
              <a:t>AquaticAlgorithms</a:t>
            </a:r>
            <a:endParaRPr lang="en-US" sz="2000" b="1" i="1" dirty="0">
              <a:ln w="3175">
                <a:noFill/>
              </a:ln>
              <a:solidFill>
                <a:schemeClr val="bg1"/>
              </a:solidFill>
              <a:effectLst>
                <a:outerShdw blurRad="50800" dist="38100" dir="2700000" sx="101000" sy="101000" algn="tl" rotWithShape="0">
                  <a:prstClr val="black">
                    <a:alpha val="54000"/>
                  </a:prstClr>
                </a:outerShdw>
              </a:effectLst>
              <a:latin typeface="Bahnschrift Light" panose="020B0502040204020203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4A69C9D-FA15-8D7C-BC0A-401B6B80F3B3}"/>
              </a:ext>
            </a:extLst>
          </p:cNvPr>
          <p:cNvCxnSpPr>
            <a:cxnSpLocks/>
          </p:cNvCxnSpPr>
          <p:nvPr/>
        </p:nvCxnSpPr>
        <p:spPr>
          <a:xfrm>
            <a:off x="0" y="465221"/>
            <a:ext cx="12192000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D75B3316-1D66-5103-7052-5731749BF1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EB54D8-FB95-4977-A6B0-357A988F9391}" type="datetime1">
              <a:rPr lang="en-US" smtClean="0"/>
              <a:t>8/4/2023</a:t>
            </a:fld>
            <a:endParaRPr lang="en-US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6C795D4F-3488-7A83-DD64-00817ABBB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22D2B6A9-734A-ED2C-B41A-744ACE446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324C0-6F8E-414F-AEC4-5ACC97FEFF88}" type="slidenum">
              <a:rPr lang="en-US" smtClean="0"/>
              <a:t>22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FF6A78C-0BC6-84A0-ABD2-3ED193865B23}"/>
              </a:ext>
            </a:extLst>
          </p:cNvPr>
          <p:cNvGrpSpPr/>
          <p:nvPr/>
        </p:nvGrpSpPr>
        <p:grpSpPr>
          <a:xfrm>
            <a:off x="838200" y="1200790"/>
            <a:ext cx="10468808" cy="4688114"/>
            <a:chOff x="540112" y="766200"/>
            <a:chExt cx="8063778" cy="3611100"/>
          </a:xfrm>
        </p:grpSpPr>
        <p:pic>
          <p:nvPicPr>
            <p:cNvPr id="3" name="Google Shape;81;p15">
              <a:extLst>
                <a:ext uri="{FF2B5EF4-FFF2-40B4-BE49-F238E27FC236}">
                  <a16:creationId xmlns:a16="http://schemas.microsoft.com/office/drawing/2014/main" id="{431855B8-D8E0-54DB-674F-0800B6CC0069}"/>
                </a:ext>
              </a:extLst>
            </p:cNvPr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540112" y="766200"/>
              <a:ext cx="8063778" cy="3611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" name="Google Shape;83;p15">
              <a:extLst>
                <a:ext uri="{FF2B5EF4-FFF2-40B4-BE49-F238E27FC236}">
                  <a16:creationId xmlns:a16="http://schemas.microsoft.com/office/drawing/2014/main" id="{3606F6C1-4B5C-D632-2973-38DA43FE92B3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864587" y="1864337"/>
              <a:ext cx="1414825" cy="14148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2BA50D59-3BCE-0BCA-B1EA-AD7C4EB610B0}"/>
              </a:ext>
            </a:extLst>
          </p:cNvPr>
          <p:cNvSpPr/>
          <p:nvPr/>
        </p:nvSpPr>
        <p:spPr>
          <a:xfrm>
            <a:off x="1203158" y="1965158"/>
            <a:ext cx="3400926" cy="10106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B95216E-7238-F332-CA7C-CCAC96F0E6C1}"/>
              </a:ext>
            </a:extLst>
          </p:cNvPr>
          <p:cNvSpPr/>
          <p:nvPr/>
        </p:nvSpPr>
        <p:spPr>
          <a:xfrm>
            <a:off x="1203158" y="4113884"/>
            <a:ext cx="3400926" cy="1010653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76DCA9B-6804-ACD1-DFE6-F3F8776F79D3}"/>
              </a:ext>
            </a:extLst>
          </p:cNvPr>
          <p:cNvSpPr/>
          <p:nvPr/>
        </p:nvSpPr>
        <p:spPr>
          <a:xfrm>
            <a:off x="4372139" y="5111974"/>
            <a:ext cx="3400926" cy="1010653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49451B3-A2E7-71F2-493D-B6C76772EB7E}"/>
              </a:ext>
            </a:extLst>
          </p:cNvPr>
          <p:cNvSpPr/>
          <p:nvPr/>
        </p:nvSpPr>
        <p:spPr>
          <a:xfrm>
            <a:off x="7541120" y="4113883"/>
            <a:ext cx="3400926" cy="1010653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3DC4B85-6A71-E1FE-BF36-0B38AF8F7AC7}"/>
              </a:ext>
            </a:extLst>
          </p:cNvPr>
          <p:cNvSpPr/>
          <p:nvPr/>
        </p:nvSpPr>
        <p:spPr>
          <a:xfrm>
            <a:off x="8181142" y="3049475"/>
            <a:ext cx="3400926" cy="1010653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5A5DCAA-AA14-8D5D-5C94-C1ECA251E49A}"/>
              </a:ext>
            </a:extLst>
          </p:cNvPr>
          <p:cNvSpPr/>
          <p:nvPr/>
        </p:nvSpPr>
        <p:spPr>
          <a:xfrm>
            <a:off x="7541120" y="1903522"/>
            <a:ext cx="3400926" cy="1010653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762F3D1-EB2E-7827-4C5D-A2789E36BCEF}"/>
              </a:ext>
            </a:extLst>
          </p:cNvPr>
          <p:cNvSpPr/>
          <p:nvPr/>
        </p:nvSpPr>
        <p:spPr>
          <a:xfrm>
            <a:off x="4372139" y="914564"/>
            <a:ext cx="3400926" cy="1010653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0419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F2A796-5A7B-C5AF-85EB-9F30FED91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Wicked Problems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3CEEB05-4CB7-00F3-9EB2-846262DA9700}"/>
              </a:ext>
            </a:extLst>
          </p:cNvPr>
          <p:cNvSpPr/>
          <p:nvPr/>
        </p:nvSpPr>
        <p:spPr>
          <a:xfrm>
            <a:off x="0" y="0"/>
            <a:ext cx="12192000" cy="465221"/>
          </a:xfrm>
          <a:prstGeom prst="rect">
            <a:avLst/>
          </a:prstGeom>
          <a:solidFill>
            <a:srgbClr val="84C2D8"/>
          </a:solidFill>
          <a:ln>
            <a:solidFill>
              <a:srgbClr val="84C2D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919011-CD86-9FC4-1233-40E6DB611146}"/>
              </a:ext>
            </a:extLst>
          </p:cNvPr>
          <p:cNvSpPr txBox="1"/>
          <p:nvPr/>
        </p:nvSpPr>
        <p:spPr>
          <a:xfrm>
            <a:off x="838200" y="-31422"/>
            <a:ext cx="55224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>
                <a:ln w="3175">
                  <a:noFill/>
                </a:ln>
                <a:solidFill>
                  <a:schemeClr val="bg1"/>
                </a:solidFill>
                <a:effectLst>
                  <a:outerShdw blurRad="50800" dist="38100" dir="2700000" sx="101000" sy="101000" algn="tl" rotWithShape="0">
                    <a:prstClr val="black">
                      <a:alpha val="54000"/>
                    </a:prstClr>
                  </a:outerShdw>
                </a:effectLst>
                <a:latin typeface="Bahnschrift Light" panose="020B0502040204020203" pitchFamily="34" charset="0"/>
              </a:rPr>
              <a:t>AquaticAlgorithms</a:t>
            </a:r>
            <a:endParaRPr lang="en-US" sz="2000" b="1" i="1" dirty="0">
              <a:ln w="3175">
                <a:noFill/>
              </a:ln>
              <a:solidFill>
                <a:schemeClr val="bg1"/>
              </a:solidFill>
              <a:effectLst>
                <a:outerShdw blurRad="50800" dist="38100" dir="2700000" sx="101000" sy="101000" algn="tl" rotWithShape="0">
                  <a:prstClr val="black">
                    <a:alpha val="54000"/>
                  </a:prstClr>
                </a:outerShdw>
              </a:effectLst>
              <a:latin typeface="Bahnschrift Light" panose="020B0502040204020203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4A69C9D-FA15-8D7C-BC0A-401B6B80F3B3}"/>
              </a:ext>
            </a:extLst>
          </p:cNvPr>
          <p:cNvCxnSpPr>
            <a:cxnSpLocks/>
          </p:cNvCxnSpPr>
          <p:nvPr/>
        </p:nvCxnSpPr>
        <p:spPr>
          <a:xfrm>
            <a:off x="0" y="465221"/>
            <a:ext cx="12192000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D75B3316-1D66-5103-7052-5731749BF1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EB54D8-FB95-4977-A6B0-357A988F9391}" type="datetime1">
              <a:rPr lang="en-US" smtClean="0"/>
              <a:t>8/4/2023</a:t>
            </a:fld>
            <a:endParaRPr lang="en-US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6C795D4F-3488-7A83-DD64-00817ABBB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22D2B6A9-734A-ED2C-B41A-744ACE446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324C0-6F8E-414F-AEC4-5ACC97FEFF88}" type="slidenum">
              <a:rPr lang="en-US" smtClean="0"/>
              <a:t>23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FF6A78C-0BC6-84A0-ABD2-3ED193865B23}"/>
              </a:ext>
            </a:extLst>
          </p:cNvPr>
          <p:cNvGrpSpPr/>
          <p:nvPr/>
        </p:nvGrpSpPr>
        <p:grpSpPr>
          <a:xfrm>
            <a:off x="838200" y="1200790"/>
            <a:ext cx="10468808" cy="4688114"/>
            <a:chOff x="540112" y="766200"/>
            <a:chExt cx="8063778" cy="3611100"/>
          </a:xfrm>
        </p:grpSpPr>
        <p:pic>
          <p:nvPicPr>
            <p:cNvPr id="3" name="Google Shape;81;p15">
              <a:extLst>
                <a:ext uri="{FF2B5EF4-FFF2-40B4-BE49-F238E27FC236}">
                  <a16:creationId xmlns:a16="http://schemas.microsoft.com/office/drawing/2014/main" id="{431855B8-D8E0-54DB-674F-0800B6CC0069}"/>
                </a:ext>
              </a:extLst>
            </p:cNvPr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540112" y="766200"/>
              <a:ext cx="8063778" cy="3611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" name="Google Shape;83;p15">
              <a:extLst>
                <a:ext uri="{FF2B5EF4-FFF2-40B4-BE49-F238E27FC236}">
                  <a16:creationId xmlns:a16="http://schemas.microsoft.com/office/drawing/2014/main" id="{3606F6C1-4B5C-D632-2973-38DA43FE92B3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864587" y="1864337"/>
              <a:ext cx="1414825" cy="14148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6C8B9EC4-E4BB-B922-35A9-F02DBF9F7F72}"/>
              </a:ext>
            </a:extLst>
          </p:cNvPr>
          <p:cNvSpPr/>
          <p:nvPr/>
        </p:nvSpPr>
        <p:spPr>
          <a:xfrm>
            <a:off x="509337" y="3039521"/>
            <a:ext cx="3400926" cy="1010653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319B320-E85D-FE5D-2A7D-CFBB90786143}"/>
              </a:ext>
            </a:extLst>
          </p:cNvPr>
          <p:cNvSpPr/>
          <p:nvPr/>
        </p:nvSpPr>
        <p:spPr>
          <a:xfrm>
            <a:off x="1203158" y="4113884"/>
            <a:ext cx="3400926" cy="1010653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38AAE15-8BEB-C7CB-39AE-1F7B462861AD}"/>
              </a:ext>
            </a:extLst>
          </p:cNvPr>
          <p:cNvSpPr/>
          <p:nvPr/>
        </p:nvSpPr>
        <p:spPr>
          <a:xfrm>
            <a:off x="4372139" y="5111974"/>
            <a:ext cx="3400926" cy="1010653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DC77F4E-5A79-B2AC-153E-D0AC4D654A14}"/>
              </a:ext>
            </a:extLst>
          </p:cNvPr>
          <p:cNvSpPr/>
          <p:nvPr/>
        </p:nvSpPr>
        <p:spPr>
          <a:xfrm>
            <a:off x="7541120" y="4113883"/>
            <a:ext cx="3400926" cy="1010653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C223916-92A2-E8BB-27CA-CD1B7E0FA29F}"/>
              </a:ext>
            </a:extLst>
          </p:cNvPr>
          <p:cNvSpPr/>
          <p:nvPr/>
        </p:nvSpPr>
        <p:spPr>
          <a:xfrm>
            <a:off x="8181142" y="3049475"/>
            <a:ext cx="3400926" cy="1010653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A47421F-2C2D-B8A8-7D5D-14C8FB16B247}"/>
              </a:ext>
            </a:extLst>
          </p:cNvPr>
          <p:cNvSpPr/>
          <p:nvPr/>
        </p:nvSpPr>
        <p:spPr>
          <a:xfrm>
            <a:off x="7541120" y="1903522"/>
            <a:ext cx="3400926" cy="1010653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4DD51E8-D731-0B34-140A-BBCA82862917}"/>
              </a:ext>
            </a:extLst>
          </p:cNvPr>
          <p:cNvSpPr/>
          <p:nvPr/>
        </p:nvSpPr>
        <p:spPr>
          <a:xfrm>
            <a:off x="4372139" y="914564"/>
            <a:ext cx="3400926" cy="1010653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7721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F2A796-5A7B-C5AF-85EB-9F30FED91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Example: </a:t>
            </a:r>
            <a:r>
              <a:rPr lang="en-US" i="1" dirty="0">
                <a:latin typeface="+mn-lt"/>
              </a:rPr>
              <a:t>My work in the Delaware River Basin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3CEEB05-4CB7-00F3-9EB2-846262DA9700}"/>
              </a:ext>
            </a:extLst>
          </p:cNvPr>
          <p:cNvSpPr/>
          <p:nvPr/>
        </p:nvSpPr>
        <p:spPr>
          <a:xfrm>
            <a:off x="0" y="0"/>
            <a:ext cx="12192000" cy="465221"/>
          </a:xfrm>
          <a:prstGeom prst="rect">
            <a:avLst/>
          </a:prstGeom>
          <a:solidFill>
            <a:srgbClr val="84C2D8"/>
          </a:solidFill>
          <a:ln>
            <a:solidFill>
              <a:srgbClr val="84C2D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919011-CD86-9FC4-1233-40E6DB611146}"/>
              </a:ext>
            </a:extLst>
          </p:cNvPr>
          <p:cNvSpPr txBox="1"/>
          <p:nvPr/>
        </p:nvSpPr>
        <p:spPr>
          <a:xfrm>
            <a:off x="838200" y="-31422"/>
            <a:ext cx="55224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>
                <a:ln w="3175">
                  <a:noFill/>
                </a:ln>
                <a:solidFill>
                  <a:schemeClr val="bg1"/>
                </a:solidFill>
                <a:effectLst>
                  <a:outerShdw blurRad="50800" dist="38100" dir="2700000" sx="101000" sy="101000" algn="tl" rotWithShape="0">
                    <a:prstClr val="black">
                      <a:alpha val="54000"/>
                    </a:prstClr>
                  </a:outerShdw>
                </a:effectLst>
                <a:latin typeface="Bahnschrift Light" panose="020B0502040204020203" pitchFamily="34" charset="0"/>
              </a:rPr>
              <a:t>AquaticAlgorithms</a:t>
            </a:r>
            <a:endParaRPr lang="en-US" sz="2000" b="1" i="1" dirty="0">
              <a:ln w="3175">
                <a:noFill/>
              </a:ln>
              <a:solidFill>
                <a:schemeClr val="bg1"/>
              </a:solidFill>
              <a:effectLst>
                <a:outerShdw blurRad="50800" dist="38100" dir="2700000" sx="101000" sy="101000" algn="tl" rotWithShape="0">
                  <a:prstClr val="black">
                    <a:alpha val="54000"/>
                  </a:prstClr>
                </a:outerShdw>
              </a:effectLst>
              <a:latin typeface="Bahnschrift Light" panose="020B0502040204020203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4A69C9D-FA15-8D7C-BC0A-401B6B80F3B3}"/>
              </a:ext>
            </a:extLst>
          </p:cNvPr>
          <p:cNvCxnSpPr>
            <a:cxnSpLocks/>
          </p:cNvCxnSpPr>
          <p:nvPr/>
        </p:nvCxnSpPr>
        <p:spPr>
          <a:xfrm>
            <a:off x="0" y="465221"/>
            <a:ext cx="12192000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D75B3316-1D66-5103-7052-5731749BF1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EB54D8-FB95-4977-A6B0-357A988F9391}" type="datetime1">
              <a:rPr lang="en-US" smtClean="0"/>
              <a:t>8/4/2023</a:t>
            </a:fld>
            <a:endParaRPr lang="en-US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6C795D4F-3488-7A83-DD64-00817ABBB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22D2B6A9-734A-ED2C-B41A-744ACE446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324C0-6F8E-414F-AEC4-5ACC97FEFF8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6820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Picture 69">
            <a:extLst>
              <a:ext uri="{FF2B5EF4-FFF2-40B4-BE49-F238E27FC236}">
                <a16:creationId xmlns:a16="http://schemas.microsoft.com/office/drawing/2014/main" id="{0DC033E5-5684-4E24-9705-D9F66E020D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12" t="7472"/>
          <a:stretch/>
        </p:blipFill>
        <p:spPr>
          <a:xfrm>
            <a:off x="0" y="473242"/>
            <a:ext cx="12192000" cy="6384758"/>
          </a:xfrm>
          <a:prstGeom prst="rect">
            <a:avLst/>
          </a:prstGeom>
        </p:spPr>
      </p:pic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F1314D9E-4282-472C-9BBC-7ED6F04A6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77690-A2F3-43B3-92AB-9B0EBA4F5458}" type="datetime1">
              <a:rPr lang="en-US" smtClean="0"/>
              <a:t>8/4/2023</a:t>
            </a:fld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64E91DE4-F62B-4487-9B0D-050A699610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7821BE-7450-4DA7-80B9-CE68DA10BD04}" type="slidenum">
              <a:rPr lang="en-US" smtClean="0"/>
              <a:t>25</a:t>
            </a:fld>
            <a:endParaRPr lang="en-US" dirty="0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8427EBB3-EC94-44B9-A265-B024E4284A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Trevor Amestoy | Cornell University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FA6BBDDC-DA6E-42BF-AA9D-E13B05079DF0}"/>
              </a:ext>
            </a:extLst>
          </p:cNvPr>
          <p:cNvSpPr/>
          <p:nvPr/>
        </p:nvSpPr>
        <p:spPr>
          <a:xfrm>
            <a:off x="1296846" y="1532860"/>
            <a:ext cx="5651538" cy="394498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4C8A5BF-E19E-43B7-83B8-A31DF8ABF859}"/>
              </a:ext>
            </a:extLst>
          </p:cNvPr>
          <p:cNvSpPr txBox="1"/>
          <p:nvPr/>
        </p:nvSpPr>
        <p:spPr>
          <a:xfrm>
            <a:off x="1858601" y="1612858"/>
            <a:ext cx="449513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Major management objectives</a:t>
            </a:r>
            <a:endParaRPr lang="en-US" b="1" dirty="0"/>
          </a:p>
          <a:p>
            <a:endParaRPr lang="en-US" dirty="0">
              <a:latin typeface="+mj-lt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BA3FB80-5801-4729-980C-B04A25AD0A0E}"/>
              </a:ext>
            </a:extLst>
          </p:cNvPr>
          <p:cNvSpPr txBox="1"/>
          <p:nvPr/>
        </p:nvSpPr>
        <p:spPr>
          <a:xfrm>
            <a:off x="2232530" y="2372125"/>
            <a:ext cx="1084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solidFill>
                  <a:srgbClr val="C00000"/>
                </a:solidFill>
              </a:rPr>
              <a:t>M&amp;I water</a:t>
            </a:r>
            <a:endParaRPr lang="en-US" dirty="0">
              <a:latin typeface="+mj-lt"/>
            </a:endParaRPr>
          </a:p>
        </p:txBody>
      </p:sp>
      <p:pic>
        <p:nvPicPr>
          <p:cNvPr id="31" name="Picture 30" descr="Shape&#10;&#10;Description automatically generated with low confidence">
            <a:extLst>
              <a:ext uri="{FF2B5EF4-FFF2-40B4-BE49-F238E27FC236}">
                <a16:creationId xmlns:a16="http://schemas.microsoft.com/office/drawing/2014/main" id="{DDB47707-B1A8-4AB7-885D-304D60BFCE2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3015" y="2183840"/>
            <a:ext cx="1058870" cy="105887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1C9ED0D2-8AB0-4EA1-9BEE-A4F38E1D38DD}"/>
              </a:ext>
            </a:extLst>
          </p:cNvPr>
          <p:cNvSpPr txBox="1"/>
          <p:nvPr/>
        </p:nvSpPr>
        <p:spPr>
          <a:xfrm>
            <a:off x="1662818" y="4574606"/>
            <a:ext cx="2616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solidFill>
                  <a:srgbClr val="C00000"/>
                </a:solidFill>
              </a:rPr>
              <a:t>Habitat</a:t>
            </a:r>
            <a:endParaRPr lang="en-US" dirty="0"/>
          </a:p>
        </p:txBody>
      </p:sp>
      <p:pic>
        <p:nvPicPr>
          <p:cNvPr id="33" name="Picture 32" descr="Shape&#10;&#10;Description automatically generated with low confidence">
            <a:extLst>
              <a:ext uri="{FF2B5EF4-FFF2-40B4-BE49-F238E27FC236}">
                <a16:creationId xmlns:a16="http://schemas.microsoft.com/office/drawing/2014/main" id="{26A5B3D0-8CD1-4A8F-A402-C3A522C1125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311" y="4294780"/>
            <a:ext cx="918411" cy="918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6406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Picture 69">
            <a:extLst>
              <a:ext uri="{FF2B5EF4-FFF2-40B4-BE49-F238E27FC236}">
                <a16:creationId xmlns:a16="http://schemas.microsoft.com/office/drawing/2014/main" id="{0DC033E5-5684-4E24-9705-D9F66E020D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12" t="7472"/>
          <a:stretch/>
        </p:blipFill>
        <p:spPr>
          <a:xfrm>
            <a:off x="0" y="481262"/>
            <a:ext cx="12192000" cy="6376737"/>
          </a:xfrm>
          <a:prstGeom prst="rect">
            <a:avLst/>
          </a:prstGeom>
        </p:spPr>
      </p:pic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F1314D9E-4282-472C-9BBC-7ED6F04A6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77690-A2F3-43B3-92AB-9B0EBA4F5458}" type="datetime1">
              <a:rPr lang="en-US" smtClean="0"/>
              <a:t>8/4/2023</a:t>
            </a:fld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64E91DE4-F62B-4487-9B0D-050A699610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7821BE-7450-4DA7-80B9-CE68DA10BD04}" type="slidenum">
              <a:rPr lang="en-US" smtClean="0"/>
              <a:t>26</a:t>
            </a:fld>
            <a:endParaRPr lang="en-US" dirty="0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8427EBB3-EC94-44B9-A265-B024E4284A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Trevor Amestoy | Cornell University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FA6BBDDC-DA6E-42BF-AA9D-E13B05079DF0}"/>
              </a:ext>
            </a:extLst>
          </p:cNvPr>
          <p:cNvSpPr/>
          <p:nvPr/>
        </p:nvSpPr>
        <p:spPr>
          <a:xfrm>
            <a:off x="1296846" y="1532860"/>
            <a:ext cx="5651538" cy="394498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4C8A5BF-E19E-43B7-83B8-A31DF8ABF859}"/>
              </a:ext>
            </a:extLst>
          </p:cNvPr>
          <p:cNvSpPr txBox="1"/>
          <p:nvPr/>
        </p:nvSpPr>
        <p:spPr>
          <a:xfrm>
            <a:off x="1858601" y="1612858"/>
            <a:ext cx="449513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Major management objectives</a:t>
            </a:r>
            <a:endParaRPr lang="en-US" b="1" dirty="0"/>
          </a:p>
          <a:p>
            <a:endParaRPr lang="en-US" dirty="0">
              <a:latin typeface="+mj-lt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BA3FB80-5801-4729-980C-B04A25AD0A0E}"/>
              </a:ext>
            </a:extLst>
          </p:cNvPr>
          <p:cNvSpPr txBox="1"/>
          <p:nvPr/>
        </p:nvSpPr>
        <p:spPr>
          <a:xfrm>
            <a:off x="2232530" y="2372125"/>
            <a:ext cx="1084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solidFill>
                  <a:srgbClr val="C00000"/>
                </a:solidFill>
              </a:rPr>
              <a:t>M&amp;I water</a:t>
            </a:r>
            <a:endParaRPr lang="en-US" dirty="0">
              <a:latin typeface="+mj-lt"/>
            </a:endParaRPr>
          </a:p>
        </p:txBody>
      </p:sp>
      <p:pic>
        <p:nvPicPr>
          <p:cNvPr id="31" name="Picture 30" descr="Shape&#10;&#10;Description automatically generated with low confidence">
            <a:extLst>
              <a:ext uri="{FF2B5EF4-FFF2-40B4-BE49-F238E27FC236}">
                <a16:creationId xmlns:a16="http://schemas.microsoft.com/office/drawing/2014/main" id="{DDB47707-B1A8-4AB7-885D-304D60BFCE2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3015" y="2183840"/>
            <a:ext cx="1058870" cy="105887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1C9ED0D2-8AB0-4EA1-9BEE-A4F38E1D38DD}"/>
              </a:ext>
            </a:extLst>
          </p:cNvPr>
          <p:cNvSpPr txBox="1"/>
          <p:nvPr/>
        </p:nvSpPr>
        <p:spPr>
          <a:xfrm>
            <a:off x="1662818" y="4574606"/>
            <a:ext cx="2616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solidFill>
                  <a:srgbClr val="C00000"/>
                </a:solidFill>
              </a:rPr>
              <a:t>Habitat</a:t>
            </a:r>
            <a:endParaRPr lang="en-US" dirty="0"/>
          </a:p>
        </p:txBody>
      </p:sp>
      <p:pic>
        <p:nvPicPr>
          <p:cNvPr id="33" name="Picture 32" descr="Shape&#10;&#10;Description automatically generated with low confidence">
            <a:extLst>
              <a:ext uri="{FF2B5EF4-FFF2-40B4-BE49-F238E27FC236}">
                <a16:creationId xmlns:a16="http://schemas.microsoft.com/office/drawing/2014/main" id="{26A5B3D0-8CD1-4A8F-A402-C3A522C1125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311" y="4294780"/>
            <a:ext cx="918411" cy="918411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FBD226F3-04BF-4BC5-AEFF-5C03F203F4BC}"/>
              </a:ext>
            </a:extLst>
          </p:cNvPr>
          <p:cNvGrpSpPr/>
          <p:nvPr/>
        </p:nvGrpSpPr>
        <p:grpSpPr>
          <a:xfrm>
            <a:off x="3581400" y="2139798"/>
            <a:ext cx="8075025" cy="3596743"/>
            <a:chOff x="4165197" y="2346575"/>
            <a:chExt cx="7059273" cy="3144311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9751647-5299-4CE8-AD95-704208CD9A4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177215" y="2346575"/>
              <a:ext cx="4586640" cy="2801271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9D25B7BA-D2D7-4B44-8B3F-2F058846DBB4}"/>
                </a:ext>
              </a:extLst>
            </p:cNvPr>
            <p:cNvCxnSpPr>
              <a:cxnSpLocks/>
            </p:cNvCxnSpPr>
            <p:nvPr/>
          </p:nvCxnSpPr>
          <p:spPr>
            <a:xfrm>
              <a:off x="8763855" y="2346575"/>
              <a:ext cx="2460615" cy="142847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F4F5E05-086B-411C-8D09-E5572273150A}"/>
                </a:ext>
              </a:extLst>
            </p:cNvPr>
            <p:cNvSpPr/>
            <p:nvPr/>
          </p:nvSpPr>
          <p:spPr>
            <a:xfrm>
              <a:off x="9068499" y="3775046"/>
              <a:ext cx="2155971" cy="1702798"/>
            </a:xfrm>
            <a:prstGeom prst="rect">
              <a:avLst/>
            </a:prstGeom>
            <a:solidFill>
              <a:srgbClr val="FFFFFF">
                <a:alpha val="80000"/>
              </a:srgb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4D7EBFA-0665-42D8-960A-55D0B7D5EA19}"/>
                </a:ext>
              </a:extLst>
            </p:cNvPr>
            <p:cNvCxnSpPr>
              <a:cxnSpLocks/>
            </p:cNvCxnSpPr>
            <p:nvPr/>
          </p:nvCxnSpPr>
          <p:spPr>
            <a:xfrm>
              <a:off x="4165197" y="5160888"/>
              <a:ext cx="4903302" cy="31695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6AA4D37D-840A-41BF-9FBA-BEBEBE7CC7D6}"/>
                </a:ext>
              </a:extLst>
            </p:cNvPr>
            <p:cNvCxnSpPr>
              <a:cxnSpLocks/>
            </p:cNvCxnSpPr>
            <p:nvPr/>
          </p:nvCxnSpPr>
          <p:spPr>
            <a:xfrm>
              <a:off x="8772819" y="5147846"/>
              <a:ext cx="2451651" cy="34304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CBA29ED8-878A-47F3-94BD-66FA0355A668}"/>
                </a:ext>
              </a:extLst>
            </p:cNvPr>
            <p:cNvCxnSpPr>
              <a:cxnSpLocks/>
            </p:cNvCxnSpPr>
            <p:nvPr/>
          </p:nvCxnSpPr>
          <p:spPr>
            <a:xfrm>
              <a:off x="8772819" y="3644526"/>
              <a:ext cx="295680" cy="14356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38807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Picture 69">
            <a:extLst>
              <a:ext uri="{FF2B5EF4-FFF2-40B4-BE49-F238E27FC236}">
                <a16:creationId xmlns:a16="http://schemas.microsoft.com/office/drawing/2014/main" id="{0DC033E5-5684-4E24-9705-D9F66E020D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12" t="7472"/>
          <a:stretch/>
        </p:blipFill>
        <p:spPr>
          <a:xfrm>
            <a:off x="0" y="489284"/>
            <a:ext cx="12192000" cy="6368716"/>
          </a:xfrm>
          <a:prstGeom prst="rect">
            <a:avLst/>
          </a:prstGeom>
        </p:spPr>
      </p:pic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F1314D9E-4282-472C-9BBC-7ED6F04A6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77690-A2F3-43B3-92AB-9B0EBA4F5458}" type="datetime1">
              <a:rPr lang="en-US" smtClean="0"/>
              <a:t>8/4/2023</a:t>
            </a:fld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64E91DE4-F62B-4487-9B0D-050A699610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7821BE-7450-4DA7-80B9-CE68DA10BD04}" type="slidenum">
              <a:rPr lang="en-US" smtClean="0"/>
              <a:t>27</a:t>
            </a:fld>
            <a:endParaRPr lang="en-US" dirty="0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8427EBB3-EC94-44B9-A265-B024E4284A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Trevor Amestoy | Cornell University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33D5C268-2B09-4E11-A4F4-2977C856C917}"/>
              </a:ext>
            </a:extLst>
          </p:cNvPr>
          <p:cNvSpPr/>
          <p:nvPr/>
        </p:nvSpPr>
        <p:spPr>
          <a:xfrm>
            <a:off x="1296846" y="1548373"/>
            <a:ext cx="5651538" cy="394498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C1CFC82-211C-4A80-B36B-DC102E966535}"/>
              </a:ext>
            </a:extLst>
          </p:cNvPr>
          <p:cNvSpPr txBox="1"/>
          <p:nvPr/>
        </p:nvSpPr>
        <p:spPr>
          <a:xfrm>
            <a:off x="1858601" y="1628371"/>
            <a:ext cx="449513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Major management objectives</a:t>
            </a:r>
            <a:endParaRPr lang="en-US" b="1" dirty="0"/>
          </a:p>
          <a:p>
            <a:endParaRPr lang="en-US" dirty="0">
              <a:latin typeface="+mj-lt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D38A3BC-CEAA-4695-B931-49B9B86AC9D8}"/>
              </a:ext>
            </a:extLst>
          </p:cNvPr>
          <p:cNvSpPr txBox="1"/>
          <p:nvPr/>
        </p:nvSpPr>
        <p:spPr>
          <a:xfrm>
            <a:off x="2232530" y="2387638"/>
            <a:ext cx="1084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solidFill>
                  <a:srgbClr val="C00000"/>
                </a:solidFill>
              </a:rPr>
              <a:t>M&amp;I water</a:t>
            </a:r>
            <a:endParaRPr lang="en-US" dirty="0">
              <a:latin typeface="+mj-lt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6DA37AC-2A0C-4683-B6A8-896E1F36E53B}"/>
              </a:ext>
            </a:extLst>
          </p:cNvPr>
          <p:cNvSpPr txBox="1"/>
          <p:nvPr/>
        </p:nvSpPr>
        <p:spPr>
          <a:xfrm>
            <a:off x="1447776" y="3639799"/>
            <a:ext cx="284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solidFill>
                  <a:srgbClr val="C00000"/>
                </a:solidFill>
              </a:rPr>
              <a:t>Electricity</a:t>
            </a:r>
            <a:endParaRPr lang="en-US" dirty="0">
              <a:latin typeface="+mj-lt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564C2E1-1D2A-4DFF-B956-DBD9AE4E8249}"/>
              </a:ext>
            </a:extLst>
          </p:cNvPr>
          <p:cNvSpPr txBox="1"/>
          <p:nvPr/>
        </p:nvSpPr>
        <p:spPr>
          <a:xfrm>
            <a:off x="1662818" y="4590119"/>
            <a:ext cx="2616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solidFill>
                  <a:srgbClr val="C00000"/>
                </a:solidFill>
              </a:rPr>
              <a:t>Habitat</a:t>
            </a:r>
            <a:endParaRPr lang="en-US" dirty="0"/>
          </a:p>
        </p:txBody>
      </p:sp>
      <p:pic>
        <p:nvPicPr>
          <p:cNvPr id="40" name="Picture 39" descr="Shape&#10;&#10;Description automatically generated with low confidence">
            <a:extLst>
              <a:ext uri="{FF2B5EF4-FFF2-40B4-BE49-F238E27FC236}">
                <a16:creationId xmlns:a16="http://schemas.microsoft.com/office/drawing/2014/main" id="{DD8FB977-516D-4FCC-A13F-3772AF21A10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311" y="4310293"/>
            <a:ext cx="918411" cy="918411"/>
          </a:xfrm>
          <a:prstGeom prst="rect">
            <a:avLst/>
          </a:prstGeom>
        </p:spPr>
      </p:pic>
      <p:pic>
        <p:nvPicPr>
          <p:cNvPr id="41" name="Picture 40" descr="Shape&#10;&#10;Description automatically generated with low confidence">
            <a:extLst>
              <a:ext uri="{FF2B5EF4-FFF2-40B4-BE49-F238E27FC236}">
                <a16:creationId xmlns:a16="http://schemas.microsoft.com/office/drawing/2014/main" id="{91431D2F-5F16-4B48-97ED-6CE8F282ABC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6546" y="3293134"/>
            <a:ext cx="1098570" cy="1098570"/>
          </a:xfrm>
          <a:prstGeom prst="rect">
            <a:avLst/>
          </a:prstGeom>
        </p:spPr>
      </p:pic>
      <p:pic>
        <p:nvPicPr>
          <p:cNvPr id="42" name="Picture 41" descr="Shape&#10;&#10;Description automatically generated with low confidence">
            <a:extLst>
              <a:ext uri="{FF2B5EF4-FFF2-40B4-BE49-F238E27FC236}">
                <a16:creationId xmlns:a16="http://schemas.microsoft.com/office/drawing/2014/main" id="{2F006EF9-7DEC-4D58-BAAD-0082A94AC10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3015" y="2199353"/>
            <a:ext cx="1058870" cy="1058870"/>
          </a:xfrm>
          <a:prstGeom prst="rect">
            <a:avLst/>
          </a:prstGeom>
        </p:spPr>
      </p:pic>
      <p:pic>
        <p:nvPicPr>
          <p:cNvPr id="43" name="Picture 42" descr="Shape&#10;&#10;Description automatically generated with low confidence">
            <a:extLst>
              <a:ext uri="{FF2B5EF4-FFF2-40B4-BE49-F238E27FC236}">
                <a16:creationId xmlns:a16="http://schemas.microsoft.com/office/drawing/2014/main" id="{1D708C50-76B5-498E-8FC4-8AC9D5C4AAB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4494" y="4398461"/>
            <a:ext cx="1161767" cy="1161767"/>
          </a:xfrm>
          <a:prstGeom prst="rect">
            <a:avLst/>
          </a:prstGeom>
        </p:spPr>
      </p:pic>
      <p:pic>
        <p:nvPicPr>
          <p:cNvPr id="44" name="Picture 43" descr="Shape&#10;&#10;Description automatically generated with low confidence">
            <a:extLst>
              <a:ext uri="{FF2B5EF4-FFF2-40B4-BE49-F238E27FC236}">
                <a16:creationId xmlns:a16="http://schemas.microsoft.com/office/drawing/2014/main" id="{48AC6F1F-FE0A-425F-BC74-4356CEBFCB0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7166" y="2263903"/>
            <a:ext cx="884515" cy="884515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C9329AAB-98FA-40AA-BEDF-73E5CF9E80CF}"/>
              </a:ext>
            </a:extLst>
          </p:cNvPr>
          <p:cNvSpPr txBox="1"/>
          <p:nvPr/>
        </p:nvSpPr>
        <p:spPr>
          <a:xfrm>
            <a:off x="3315678" y="4791300"/>
            <a:ext cx="2616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solidFill>
                  <a:srgbClr val="C00000"/>
                </a:solidFill>
              </a:rPr>
              <a:t>Recreation</a:t>
            </a:r>
            <a:endParaRPr lang="en-US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B0CEF42-3477-4919-ADAA-92E14A0224CA}"/>
              </a:ext>
            </a:extLst>
          </p:cNvPr>
          <p:cNvSpPr txBox="1"/>
          <p:nvPr/>
        </p:nvSpPr>
        <p:spPr>
          <a:xfrm>
            <a:off x="3661968" y="2370846"/>
            <a:ext cx="1373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solidFill>
                  <a:srgbClr val="C00000"/>
                </a:solidFill>
              </a:rPr>
              <a:t>Flood control</a:t>
            </a:r>
            <a:endParaRPr lang="en-US" dirty="0">
              <a:latin typeface="+mj-lt"/>
            </a:endParaRPr>
          </a:p>
        </p:txBody>
      </p:sp>
      <p:pic>
        <p:nvPicPr>
          <p:cNvPr id="47" name="Picture 46" descr="Shape&#10;&#10;Description automatically generated with low confidence">
            <a:extLst>
              <a:ext uri="{FF2B5EF4-FFF2-40B4-BE49-F238E27FC236}">
                <a16:creationId xmlns:a16="http://schemas.microsoft.com/office/drawing/2014/main" id="{A9A95F45-A262-45D3-A687-5990A0888A0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3582" y="3280257"/>
            <a:ext cx="1086853" cy="1086853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EC7A66FD-FFA8-48CC-B0AB-674216206565}"/>
              </a:ext>
            </a:extLst>
          </p:cNvPr>
          <p:cNvSpPr txBox="1"/>
          <p:nvPr/>
        </p:nvSpPr>
        <p:spPr>
          <a:xfrm>
            <a:off x="4496396" y="3751144"/>
            <a:ext cx="1373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solidFill>
                  <a:srgbClr val="C00000"/>
                </a:solidFill>
              </a:rPr>
              <a:t>Irrigation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44795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45" grpId="0"/>
      <p:bldP spid="46" grpId="0"/>
      <p:bldP spid="4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3D2F25C-69D5-4B6F-97AC-35346B18B4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12" t="7472"/>
          <a:stretch/>
        </p:blipFill>
        <p:spPr>
          <a:xfrm>
            <a:off x="0" y="489284"/>
            <a:ext cx="12192000" cy="6368715"/>
          </a:xfrm>
          <a:prstGeom prst="rect">
            <a:avLst/>
          </a:prstGeom>
        </p:spPr>
      </p:pic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F1314D9E-4282-472C-9BBC-7ED6F04A6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77690-A2F3-43B3-92AB-9B0EBA4F5458}" type="datetime1">
              <a:rPr lang="en-US" smtClean="0"/>
              <a:t>8/4/2023</a:t>
            </a:fld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64E91DE4-F62B-4487-9B0D-050A699610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7821BE-7450-4DA7-80B9-CE68DA10BD04}" type="slidenum">
              <a:rPr lang="en-US" smtClean="0"/>
              <a:t>28</a:t>
            </a:fld>
            <a:endParaRPr lang="en-US" dirty="0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8427EBB3-EC94-44B9-A265-B024E4284A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Trevor Amestoy | Cornell University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280390F-9784-4A65-A7DE-DCF8DD9B52FF}"/>
              </a:ext>
            </a:extLst>
          </p:cNvPr>
          <p:cNvGrpSpPr/>
          <p:nvPr/>
        </p:nvGrpSpPr>
        <p:grpSpPr>
          <a:xfrm>
            <a:off x="1296846" y="1548373"/>
            <a:ext cx="5651538" cy="3944984"/>
            <a:chOff x="5432618" y="1598701"/>
            <a:chExt cx="5651538" cy="3944984"/>
          </a:xfrm>
        </p:grpSpPr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44346F4A-E50C-4F0A-8D8C-35CC04F3FF53}"/>
                </a:ext>
              </a:extLst>
            </p:cNvPr>
            <p:cNvSpPr/>
            <p:nvPr/>
          </p:nvSpPr>
          <p:spPr>
            <a:xfrm>
              <a:off x="5432618" y="1598701"/>
              <a:ext cx="5651538" cy="394498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C32F1599-5485-4726-84BE-602EC310BEA3}"/>
                </a:ext>
              </a:extLst>
            </p:cNvPr>
            <p:cNvSpPr txBox="1"/>
            <p:nvPr/>
          </p:nvSpPr>
          <p:spPr>
            <a:xfrm>
              <a:off x="5994373" y="1678699"/>
              <a:ext cx="4495134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Unique governance</a:t>
              </a:r>
              <a:endParaRPr lang="en-US" b="1" dirty="0"/>
            </a:p>
            <a:p>
              <a:endParaRPr lang="en-US" dirty="0">
                <a:latin typeface="+mj-lt"/>
              </a:endParaRPr>
            </a:p>
          </p:txBody>
        </p:sp>
        <p:pic>
          <p:nvPicPr>
            <p:cNvPr id="38" name="Picture 2">
              <a:extLst>
                <a:ext uri="{FF2B5EF4-FFF2-40B4-BE49-F238E27FC236}">
                  <a16:creationId xmlns:a16="http://schemas.microsoft.com/office/drawing/2014/main" id="{A5FCDDD9-6E26-48D9-93F8-E91DFA89CA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27878" y="3593615"/>
              <a:ext cx="1300197" cy="6500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" name="Picture 4">
              <a:extLst>
                <a:ext uri="{FF2B5EF4-FFF2-40B4-BE49-F238E27FC236}">
                  <a16:creationId xmlns:a16="http://schemas.microsoft.com/office/drawing/2014/main" id="{7EC310D8-C8DA-42A5-816F-AB43F72A537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27879" y="2650475"/>
              <a:ext cx="1273998" cy="7664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6">
              <a:extLst>
                <a:ext uri="{FF2B5EF4-FFF2-40B4-BE49-F238E27FC236}">
                  <a16:creationId xmlns:a16="http://schemas.microsoft.com/office/drawing/2014/main" id="{825B54E8-A9CF-4CE8-A869-F6B5E1E4C7D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36435" y="2650475"/>
              <a:ext cx="1150163" cy="7664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8">
              <a:extLst>
                <a:ext uri="{FF2B5EF4-FFF2-40B4-BE49-F238E27FC236}">
                  <a16:creationId xmlns:a16="http://schemas.microsoft.com/office/drawing/2014/main" id="{17A85ADB-01BE-415B-8748-2228FF554F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36435" y="3500817"/>
              <a:ext cx="1173817" cy="7821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" name="Picture 10" descr="Flag of New York, NY (1977–present). Variant including the Latin inscription shown.">
              <a:extLst>
                <a:ext uri="{FF2B5EF4-FFF2-40B4-BE49-F238E27FC236}">
                  <a16:creationId xmlns:a16="http://schemas.microsoft.com/office/drawing/2014/main" id="{554297CF-B6C3-448D-A663-8579E1EB0D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96432" y="4357232"/>
              <a:ext cx="1300197" cy="7801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BEA16F5-F7BF-4FA3-9CC0-B8B0AE4F058F}"/>
                </a:ext>
              </a:extLst>
            </p:cNvPr>
            <p:cNvSpPr txBox="1"/>
            <p:nvPr/>
          </p:nvSpPr>
          <p:spPr>
            <a:xfrm>
              <a:off x="8488355" y="2218986"/>
              <a:ext cx="203688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State &amp; Municipal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01FBFEF-9B10-4054-8477-56A430E220A8}"/>
                </a:ext>
              </a:extLst>
            </p:cNvPr>
            <p:cNvSpPr txBox="1"/>
            <p:nvPr/>
          </p:nvSpPr>
          <p:spPr>
            <a:xfrm>
              <a:off x="8114363" y="2571582"/>
              <a:ext cx="5379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+mj-lt"/>
                </a:rPr>
                <a:t>PA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3C67332-2630-4021-9FF8-2C47FEB74900}"/>
                </a:ext>
              </a:extLst>
            </p:cNvPr>
            <p:cNvSpPr txBox="1"/>
            <p:nvPr/>
          </p:nvSpPr>
          <p:spPr>
            <a:xfrm>
              <a:off x="9410663" y="2579594"/>
              <a:ext cx="5379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+mj-lt"/>
                </a:rPr>
                <a:t>NJ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00E78A56-84D7-43C3-9003-2F4E17CB8B0C}"/>
                </a:ext>
              </a:extLst>
            </p:cNvPr>
            <p:cNvSpPr txBox="1"/>
            <p:nvPr/>
          </p:nvSpPr>
          <p:spPr>
            <a:xfrm>
              <a:off x="9406086" y="3514723"/>
              <a:ext cx="6374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+mj-lt"/>
                </a:rPr>
                <a:t>NYS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09A41964-A93E-4BBA-9319-6D6F9FEDB240}"/>
                </a:ext>
              </a:extLst>
            </p:cNvPr>
            <p:cNvSpPr txBox="1"/>
            <p:nvPr/>
          </p:nvSpPr>
          <p:spPr>
            <a:xfrm>
              <a:off x="8113081" y="3418788"/>
              <a:ext cx="5379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+mj-lt"/>
                </a:rPr>
                <a:t>DE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DF593678-8953-40F0-B1FD-0BA0891F2B7B}"/>
                </a:ext>
              </a:extLst>
            </p:cNvPr>
            <p:cNvSpPr txBox="1"/>
            <p:nvPr/>
          </p:nvSpPr>
          <p:spPr>
            <a:xfrm>
              <a:off x="8652323" y="4289718"/>
              <a:ext cx="7342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+mj-lt"/>
                </a:rPr>
                <a:t>NYC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2849D9C3-54DA-41B1-B1AF-B9D84AF1BD14}"/>
                </a:ext>
              </a:extLst>
            </p:cNvPr>
            <p:cNvSpPr txBox="1"/>
            <p:nvPr/>
          </p:nvSpPr>
          <p:spPr>
            <a:xfrm>
              <a:off x="5740708" y="3514723"/>
              <a:ext cx="203688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Federal</a:t>
              </a:r>
            </a:p>
          </p:txBody>
        </p:sp>
        <p:pic>
          <p:nvPicPr>
            <p:cNvPr id="50" name="Picture 2">
              <a:extLst>
                <a:ext uri="{FF2B5EF4-FFF2-40B4-BE49-F238E27FC236}">
                  <a16:creationId xmlns:a16="http://schemas.microsoft.com/office/drawing/2014/main" id="{D6E9DC32-9969-41E5-B64F-1AB5D9A70F5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6145" y="3909864"/>
              <a:ext cx="851832" cy="8518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" name="Picture 4">
              <a:extLst>
                <a:ext uri="{FF2B5EF4-FFF2-40B4-BE49-F238E27FC236}">
                  <a16:creationId xmlns:a16="http://schemas.microsoft.com/office/drawing/2014/main" id="{D8840636-AA56-41D1-9E11-34AEFEFF1DE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92853" y="3973208"/>
              <a:ext cx="921600" cy="703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9630F80F-30AE-413B-8946-86D35B9033AE}"/>
                </a:ext>
              </a:extLst>
            </p:cNvPr>
            <p:cNvSpPr txBox="1"/>
            <p:nvPr/>
          </p:nvSpPr>
          <p:spPr>
            <a:xfrm>
              <a:off x="5690269" y="4692109"/>
              <a:ext cx="9930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+mj-lt"/>
                </a:rPr>
                <a:t>USGS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04FAADF7-8F82-4DD1-9B51-57A3046B42BF}"/>
                </a:ext>
              </a:extLst>
            </p:cNvPr>
            <p:cNvSpPr txBox="1"/>
            <p:nvPr/>
          </p:nvSpPr>
          <p:spPr>
            <a:xfrm>
              <a:off x="6748580" y="4660984"/>
              <a:ext cx="9930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+mj-lt"/>
                </a:rPr>
                <a:t>USACE</a:t>
              </a:r>
            </a:p>
          </p:txBody>
        </p:sp>
        <p:pic>
          <p:nvPicPr>
            <p:cNvPr id="54" name="Picture 6">
              <a:extLst>
                <a:ext uri="{FF2B5EF4-FFF2-40B4-BE49-F238E27FC236}">
                  <a16:creationId xmlns:a16="http://schemas.microsoft.com/office/drawing/2014/main" id="{BB6594FC-E50B-4285-8ABD-4B57924D0DF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683" t="3937" r="21437" b="66109"/>
            <a:stretch/>
          </p:blipFill>
          <p:spPr bwMode="auto">
            <a:xfrm>
              <a:off x="5591200" y="2313011"/>
              <a:ext cx="2469652" cy="8100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9220699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F2A796-5A7B-C5AF-85EB-9F30FED91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Example: </a:t>
            </a:r>
            <a:r>
              <a:rPr lang="en-US" i="1" dirty="0">
                <a:latin typeface="+mn-lt"/>
              </a:rPr>
              <a:t>My work in the Delaware River Basin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3CEEB05-4CB7-00F3-9EB2-846262DA9700}"/>
              </a:ext>
            </a:extLst>
          </p:cNvPr>
          <p:cNvSpPr/>
          <p:nvPr/>
        </p:nvSpPr>
        <p:spPr>
          <a:xfrm>
            <a:off x="0" y="0"/>
            <a:ext cx="12192000" cy="465221"/>
          </a:xfrm>
          <a:prstGeom prst="rect">
            <a:avLst/>
          </a:prstGeom>
          <a:solidFill>
            <a:srgbClr val="84C2D8"/>
          </a:solidFill>
          <a:ln>
            <a:solidFill>
              <a:srgbClr val="84C2D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919011-CD86-9FC4-1233-40E6DB611146}"/>
              </a:ext>
            </a:extLst>
          </p:cNvPr>
          <p:cNvSpPr txBox="1"/>
          <p:nvPr/>
        </p:nvSpPr>
        <p:spPr>
          <a:xfrm>
            <a:off x="838200" y="-31422"/>
            <a:ext cx="55224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>
                <a:ln w="3175">
                  <a:noFill/>
                </a:ln>
                <a:solidFill>
                  <a:schemeClr val="bg1"/>
                </a:solidFill>
                <a:effectLst>
                  <a:outerShdw blurRad="50800" dist="38100" dir="2700000" sx="101000" sy="101000" algn="tl" rotWithShape="0">
                    <a:prstClr val="black">
                      <a:alpha val="54000"/>
                    </a:prstClr>
                  </a:outerShdw>
                </a:effectLst>
                <a:latin typeface="Bahnschrift Light" panose="020B0502040204020203" pitchFamily="34" charset="0"/>
              </a:rPr>
              <a:t>AquaticAlgorithms</a:t>
            </a:r>
            <a:endParaRPr lang="en-US" sz="2000" b="1" i="1" dirty="0">
              <a:ln w="3175">
                <a:noFill/>
              </a:ln>
              <a:solidFill>
                <a:schemeClr val="bg1"/>
              </a:solidFill>
              <a:effectLst>
                <a:outerShdw blurRad="50800" dist="38100" dir="2700000" sx="101000" sy="101000" algn="tl" rotWithShape="0">
                  <a:prstClr val="black">
                    <a:alpha val="54000"/>
                  </a:prstClr>
                </a:outerShdw>
              </a:effectLst>
              <a:latin typeface="Bahnschrift Light" panose="020B0502040204020203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4A69C9D-FA15-8D7C-BC0A-401B6B80F3B3}"/>
              </a:ext>
            </a:extLst>
          </p:cNvPr>
          <p:cNvCxnSpPr>
            <a:cxnSpLocks/>
          </p:cNvCxnSpPr>
          <p:nvPr/>
        </p:nvCxnSpPr>
        <p:spPr>
          <a:xfrm>
            <a:off x="0" y="465221"/>
            <a:ext cx="12192000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D75B3316-1D66-5103-7052-5731749BF1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EB54D8-FB95-4977-A6B0-357A988F9391}" type="datetime1">
              <a:rPr lang="en-US" smtClean="0"/>
              <a:t>8/4/2023</a:t>
            </a:fld>
            <a:endParaRPr lang="en-US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6C795D4F-3488-7A83-DD64-00817ABBB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22D2B6A9-734A-ED2C-B41A-744ACE446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324C0-6F8E-414F-AEC4-5ACC97FEFF88}" type="slidenum">
              <a:rPr lang="en-US" smtClean="0"/>
              <a:t>29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58F2BD-5AF4-8188-F802-913F4BE6EB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7230" y="1629141"/>
            <a:ext cx="2737539" cy="4040869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1941D18-F4C2-6E77-7F22-1354020D41EE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3845859" y="3649576"/>
            <a:ext cx="881371" cy="0"/>
          </a:xfrm>
          <a:prstGeom prst="straightConnector1">
            <a:avLst/>
          </a:prstGeom>
          <a:ln w="571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1D38F39-80AB-CD53-76E0-BF63C2441A12}"/>
              </a:ext>
            </a:extLst>
          </p:cNvPr>
          <p:cNvCxnSpPr>
            <a:cxnSpLocks/>
          </p:cNvCxnSpPr>
          <p:nvPr/>
        </p:nvCxnSpPr>
        <p:spPr>
          <a:xfrm>
            <a:off x="7464770" y="3641550"/>
            <a:ext cx="688630" cy="0"/>
          </a:xfrm>
          <a:prstGeom prst="straightConnector1">
            <a:avLst/>
          </a:prstGeom>
          <a:ln w="571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A5A19EB-07AD-A792-9C7A-ACAE1BF37A27}"/>
              </a:ext>
            </a:extLst>
          </p:cNvPr>
          <p:cNvSpPr txBox="1"/>
          <p:nvPr/>
        </p:nvSpPr>
        <p:spPr>
          <a:xfrm>
            <a:off x="8314764" y="3066073"/>
            <a:ext cx="3039036" cy="833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800" i="1" dirty="0"/>
              <a:t>Managed Flows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91FDB03-B636-8986-DC72-A7B2AFC32DB7}"/>
              </a:ext>
            </a:extLst>
          </p:cNvPr>
          <p:cNvSpPr txBox="1"/>
          <p:nvPr/>
        </p:nvSpPr>
        <p:spPr>
          <a:xfrm>
            <a:off x="1308023" y="3066073"/>
            <a:ext cx="2368333" cy="833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200000"/>
              </a:lnSpc>
            </a:pPr>
            <a:r>
              <a:rPr lang="en-US" sz="2800" i="1" dirty="0"/>
              <a:t>Natural Flows</a:t>
            </a:r>
          </a:p>
        </p:txBody>
      </p:sp>
    </p:spTree>
    <p:extLst>
      <p:ext uri="{BB962C8B-B14F-4D97-AF65-F5344CB8AC3E}">
        <p14:creationId xmlns:p14="http://schemas.microsoft.com/office/powerpoint/2010/main" val="23772810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F2A796-5A7B-C5AF-85EB-9F30FED91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The </a:t>
            </a:r>
            <a:r>
              <a:rPr lang="en-US" i="1" dirty="0">
                <a:latin typeface="+mn-lt"/>
              </a:rPr>
              <a:t>natural</a:t>
            </a:r>
            <a:r>
              <a:rPr lang="en-US" dirty="0">
                <a:latin typeface="+mn-lt"/>
              </a:rPr>
              <a:t> water cycle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3CEEB05-4CB7-00F3-9EB2-846262DA9700}"/>
              </a:ext>
            </a:extLst>
          </p:cNvPr>
          <p:cNvSpPr/>
          <p:nvPr/>
        </p:nvSpPr>
        <p:spPr>
          <a:xfrm>
            <a:off x="0" y="0"/>
            <a:ext cx="12192000" cy="465221"/>
          </a:xfrm>
          <a:prstGeom prst="rect">
            <a:avLst/>
          </a:prstGeom>
          <a:solidFill>
            <a:srgbClr val="84C2D8"/>
          </a:solidFill>
          <a:ln>
            <a:solidFill>
              <a:srgbClr val="84C2D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919011-CD86-9FC4-1233-40E6DB611146}"/>
              </a:ext>
            </a:extLst>
          </p:cNvPr>
          <p:cNvSpPr txBox="1"/>
          <p:nvPr/>
        </p:nvSpPr>
        <p:spPr>
          <a:xfrm>
            <a:off x="838200" y="-31422"/>
            <a:ext cx="55224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>
                <a:ln w="3175">
                  <a:noFill/>
                </a:ln>
                <a:solidFill>
                  <a:schemeClr val="bg1"/>
                </a:solidFill>
                <a:effectLst>
                  <a:outerShdw blurRad="50800" dist="38100" dir="2700000" sx="101000" sy="101000" algn="tl" rotWithShape="0">
                    <a:prstClr val="black">
                      <a:alpha val="54000"/>
                    </a:prstClr>
                  </a:outerShdw>
                </a:effectLst>
                <a:latin typeface="Bahnschrift Light" panose="020B0502040204020203" pitchFamily="34" charset="0"/>
              </a:rPr>
              <a:t>AquaticAlgorithms</a:t>
            </a:r>
            <a:endParaRPr lang="en-US" sz="2000" b="1" i="1" dirty="0">
              <a:ln w="3175">
                <a:noFill/>
              </a:ln>
              <a:solidFill>
                <a:schemeClr val="bg1"/>
              </a:solidFill>
              <a:effectLst>
                <a:outerShdw blurRad="50800" dist="38100" dir="2700000" sx="101000" sy="101000" algn="tl" rotWithShape="0">
                  <a:prstClr val="black">
                    <a:alpha val="54000"/>
                  </a:prstClr>
                </a:outerShdw>
              </a:effectLst>
              <a:latin typeface="Bahnschrift Light" panose="020B0502040204020203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4A69C9D-FA15-8D7C-BC0A-401B6B80F3B3}"/>
              </a:ext>
            </a:extLst>
          </p:cNvPr>
          <p:cNvCxnSpPr>
            <a:cxnSpLocks/>
          </p:cNvCxnSpPr>
          <p:nvPr/>
        </p:nvCxnSpPr>
        <p:spPr>
          <a:xfrm>
            <a:off x="0" y="465221"/>
            <a:ext cx="12192000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D75B3316-1D66-5103-7052-5731749BF1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EB54D8-FB95-4977-A6B0-357A988F9391}" type="datetime1">
              <a:rPr lang="en-US" smtClean="0"/>
              <a:t>8/4/2023</a:t>
            </a:fld>
            <a:endParaRPr lang="en-US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6C795D4F-3488-7A83-DD64-00817ABBB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22D2B6A9-734A-ED2C-B41A-744ACE446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324C0-6F8E-414F-AEC4-5ACC97FEFF88}" type="slidenum">
              <a:rPr lang="en-US" smtClean="0"/>
              <a:t>3</a:t>
            </a:fld>
            <a:endParaRPr lang="en-US"/>
          </a:p>
        </p:txBody>
      </p:sp>
      <p:pic>
        <p:nvPicPr>
          <p:cNvPr id="1026" name="Picture 2" descr="The Water Cycle | Precipitation Education">
            <a:extLst>
              <a:ext uri="{FF2B5EF4-FFF2-40B4-BE49-F238E27FC236}">
                <a16:creationId xmlns:a16="http://schemas.microsoft.com/office/drawing/2014/main" id="{18D288F4-B1FB-D2E9-1510-B30CC39054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1547" y="1200791"/>
            <a:ext cx="9488905" cy="4855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0A611C0-4F62-EB7E-121B-B36FED120C80}"/>
              </a:ext>
            </a:extLst>
          </p:cNvPr>
          <p:cNvSpPr txBox="1"/>
          <p:nvPr/>
        </p:nvSpPr>
        <p:spPr>
          <a:xfrm>
            <a:off x="545432" y="5917942"/>
            <a:ext cx="610803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Source: NASA (https://gpm.nasa.gov/education/water-cycle)</a:t>
            </a:r>
          </a:p>
        </p:txBody>
      </p:sp>
    </p:spTree>
    <p:extLst>
      <p:ext uri="{BB962C8B-B14F-4D97-AF65-F5344CB8AC3E}">
        <p14:creationId xmlns:p14="http://schemas.microsoft.com/office/powerpoint/2010/main" val="9188339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F2A796-5A7B-C5AF-85EB-9F30FED91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Activity: Choose Case Study Location</a:t>
            </a:r>
            <a:endParaRPr lang="en-US" i="1" dirty="0">
              <a:latin typeface="+mn-lt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3CEEB05-4CB7-00F3-9EB2-846262DA9700}"/>
              </a:ext>
            </a:extLst>
          </p:cNvPr>
          <p:cNvSpPr/>
          <p:nvPr/>
        </p:nvSpPr>
        <p:spPr>
          <a:xfrm>
            <a:off x="0" y="0"/>
            <a:ext cx="12192000" cy="465221"/>
          </a:xfrm>
          <a:prstGeom prst="rect">
            <a:avLst/>
          </a:prstGeom>
          <a:solidFill>
            <a:srgbClr val="84C2D8"/>
          </a:solidFill>
          <a:ln>
            <a:solidFill>
              <a:srgbClr val="84C2D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919011-CD86-9FC4-1233-40E6DB611146}"/>
              </a:ext>
            </a:extLst>
          </p:cNvPr>
          <p:cNvSpPr txBox="1"/>
          <p:nvPr/>
        </p:nvSpPr>
        <p:spPr>
          <a:xfrm>
            <a:off x="838200" y="-31422"/>
            <a:ext cx="55224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>
                <a:ln w="3175">
                  <a:noFill/>
                </a:ln>
                <a:solidFill>
                  <a:schemeClr val="bg1"/>
                </a:solidFill>
                <a:effectLst>
                  <a:outerShdw blurRad="50800" dist="38100" dir="2700000" sx="101000" sy="101000" algn="tl" rotWithShape="0">
                    <a:prstClr val="black">
                      <a:alpha val="54000"/>
                    </a:prstClr>
                  </a:outerShdw>
                </a:effectLst>
                <a:latin typeface="Bahnschrift Light" panose="020B0502040204020203" pitchFamily="34" charset="0"/>
              </a:rPr>
              <a:t>AquaticAlgorithms</a:t>
            </a:r>
            <a:endParaRPr lang="en-US" sz="2000" b="1" i="1" dirty="0">
              <a:ln w="3175">
                <a:noFill/>
              </a:ln>
              <a:solidFill>
                <a:schemeClr val="bg1"/>
              </a:solidFill>
              <a:effectLst>
                <a:outerShdw blurRad="50800" dist="38100" dir="2700000" sx="101000" sy="101000" algn="tl" rotWithShape="0">
                  <a:prstClr val="black">
                    <a:alpha val="54000"/>
                  </a:prstClr>
                </a:outerShdw>
              </a:effectLst>
              <a:latin typeface="Bahnschrift Light" panose="020B0502040204020203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4A69C9D-FA15-8D7C-BC0A-401B6B80F3B3}"/>
              </a:ext>
            </a:extLst>
          </p:cNvPr>
          <p:cNvCxnSpPr>
            <a:cxnSpLocks/>
          </p:cNvCxnSpPr>
          <p:nvPr/>
        </p:nvCxnSpPr>
        <p:spPr>
          <a:xfrm>
            <a:off x="0" y="465221"/>
            <a:ext cx="12192000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D75B3316-1D66-5103-7052-5731749BF1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EB54D8-FB95-4977-A6B0-357A988F9391}" type="datetime1">
              <a:rPr lang="en-US" smtClean="0"/>
              <a:t>8/4/2023</a:t>
            </a:fld>
            <a:endParaRPr lang="en-US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6C795D4F-3488-7A83-DD64-00817ABBB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22D2B6A9-734A-ED2C-B41A-744ACE446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324C0-6F8E-414F-AEC4-5ACC97FEFF88}" type="slidenum">
              <a:rPr lang="en-US" smtClean="0"/>
              <a:t>30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F0F87A-D276-EFD8-F898-A210235C3218}"/>
              </a:ext>
            </a:extLst>
          </p:cNvPr>
          <p:cNvSpPr txBox="1"/>
          <p:nvPr/>
        </p:nvSpPr>
        <p:spPr>
          <a:xfrm>
            <a:off x="745957" y="1502268"/>
            <a:ext cx="1104499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Google search: USGS NWIS</a:t>
            </a:r>
          </a:p>
          <a:p>
            <a:r>
              <a:rPr lang="en-US" sz="2400" dirty="0"/>
              <a:t>Search for some gauge locations that you are interested in.  </a:t>
            </a:r>
          </a:p>
          <a:p>
            <a:br>
              <a:rPr lang="en-US" sz="2400" dirty="0"/>
            </a:br>
            <a:r>
              <a:rPr lang="en-US" sz="2400" dirty="0"/>
              <a:t>Answer the following questions (NOTE: these do not have “correct” answers):</a:t>
            </a:r>
          </a:p>
          <a:p>
            <a:pPr marL="457200" indent="-457200">
              <a:buAutoNum type="arabicPeriod"/>
            </a:pPr>
            <a:r>
              <a:rPr lang="en-US" sz="2400" dirty="0"/>
              <a:t>Why this location?  </a:t>
            </a:r>
          </a:p>
          <a:p>
            <a:pPr marL="457200" indent="-457200">
              <a:buAutoNum type="arabicPeriod"/>
            </a:pPr>
            <a:r>
              <a:rPr lang="en-US" sz="2400" dirty="0"/>
              <a:t>What is upstream of this location (natural and human)?</a:t>
            </a:r>
          </a:p>
          <a:p>
            <a:pPr marL="457200" indent="-457200">
              <a:buAutoNum type="arabicPeriod"/>
            </a:pPr>
            <a:r>
              <a:rPr lang="en-US" sz="2400" dirty="0"/>
              <a:t>What is downstream of this location?</a:t>
            </a:r>
          </a:p>
          <a:p>
            <a:pPr marL="457200" indent="-457200">
              <a:buAutoNum type="arabicPeriod"/>
            </a:pPr>
            <a:r>
              <a:rPr lang="en-US" sz="2400" dirty="0"/>
              <a:t>Who or what depends on this water?</a:t>
            </a:r>
          </a:p>
          <a:p>
            <a:pPr marL="457200" indent="-457200">
              <a:buAutoNum type="arabicPeriod"/>
            </a:pPr>
            <a:r>
              <a:rPr lang="en-US" sz="2400" dirty="0"/>
              <a:t>What are some water resource challenges that may exist in the region (brainstorm)?</a:t>
            </a:r>
          </a:p>
        </p:txBody>
      </p:sp>
    </p:spTree>
    <p:extLst>
      <p:ext uri="{BB962C8B-B14F-4D97-AF65-F5344CB8AC3E}">
        <p14:creationId xmlns:p14="http://schemas.microsoft.com/office/powerpoint/2010/main" val="41647337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F2A796-5A7B-C5AF-85EB-9F30FED91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The </a:t>
            </a:r>
            <a:r>
              <a:rPr lang="en-US" i="1" dirty="0">
                <a:latin typeface="+mn-lt"/>
              </a:rPr>
              <a:t>natural</a:t>
            </a:r>
            <a:r>
              <a:rPr lang="en-US" dirty="0">
                <a:latin typeface="+mn-lt"/>
              </a:rPr>
              <a:t> water cycle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3CEEB05-4CB7-00F3-9EB2-846262DA9700}"/>
              </a:ext>
            </a:extLst>
          </p:cNvPr>
          <p:cNvSpPr/>
          <p:nvPr/>
        </p:nvSpPr>
        <p:spPr>
          <a:xfrm>
            <a:off x="0" y="0"/>
            <a:ext cx="12192000" cy="465221"/>
          </a:xfrm>
          <a:prstGeom prst="rect">
            <a:avLst/>
          </a:prstGeom>
          <a:solidFill>
            <a:srgbClr val="84C2D8"/>
          </a:solidFill>
          <a:ln>
            <a:solidFill>
              <a:srgbClr val="84C2D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919011-CD86-9FC4-1233-40E6DB611146}"/>
              </a:ext>
            </a:extLst>
          </p:cNvPr>
          <p:cNvSpPr txBox="1"/>
          <p:nvPr/>
        </p:nvSpPr>
        <p:spPr>
          <a:xfrm>
            <a:off x="838200" y="-31422"/>
            <a:ext cx="55224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>
                <a:ln w="3175">
                  <a:noFill/>
                </a:ln>
                <a:solidFill>
                  <a:schemeClr val="bg1"/>
                </a:solidFill>
                <a:effectLst>
                  <a:outerShdw blurRad="50800" dist="38100" dir="2700000" sx="101000" sy="101000" algn="tl" rotWithShape="0">
                    <a:prstClr val="black">
                      <a:alpha val="54000"/>
                    </a:prstClr>
                  </a:outerShdw>
                </a:effectLst>
                <a:latin typeface="Bahnschrift Light" panose="020B0502040204020203" pitchFamily="34" charset="0"/>
              </a:rPr>
              <a:t>AquaticAlgorithms</a:t>
            </a:r>
            <a:endParaRPr lang="en-US" sz="2000" b="1" i="1" dirty="0">
              <a:ln w="3175">
                <a:noFill/>
              </a:ln>
              <a:solidFill>
                <a:schemeClr val="bg1"/>
              </a:solidFill>
              <a:effectLst>
                <a:outerShdw blurRad="50800" dist="38100" dir="2700000" sx="101000" sy="101000" algn="tl" rotWithShape="0">
                  <a:prstClr val="black">
                    <a:alpha val="54000"/>
                  </a:prstClr>
                </a:outerShdw>
              </a:effectLst>
              <a:latin typeface="Bahnschrift Light" panose="020B0502040204020203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4A69C9D-FA15-8D7C-BC0A-401B6B80F3B3}"/>
              </a:ext>
            </a:extLst>
          </p:cNvPr>
          <p:cNvCxnSpPr>
            <a:cxnSpLocks/>
          </p:cNvCxnSpPr>
          <p:nvPr/>
        </p:nvCxnSpPr>
        <p:spPr>
          <a:xfrm>
            <a:off x="0" y="465221"/>
            <a:ext cx="12192000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D75B3316-1D66-5103-7052-5731749BF1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EB54D8-FB95-4977-A6B0-357A988F9391}" type="datetime1">
              <a:rPr lang="en-US" smtClean="0"/>
              <a:t>8/4/2023</a:t>
            </a:fld>
            <a:endParaRPr lang="en-US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6C795D4F-3488-7A83-DD64-00817ABBB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22D2B6A9-734A-ED2C-B41A-744ACE446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324C0-6F8E-414F-AEC4-5ACC97FEFF88}" type="slidenum">
              <a:rPr lang="en-US" smtClean="0"/>
              <a:t>4</a:t>
            </a:fld>
            <a:endParaRPr lang="en-US"/>
          </a:p>
        </p:txBody>
      </p:sp>
      <p:pic>
        <p:nvPicPr>
          <p:cNvPr id="1026" name="Picture 2" descr="The Water Cycle | Precipitation Education">
            <a:extLst>
              <a:ext uri="{FF2B5EF4-FFF2-40B4-BE49-F238E27FC236}">
                <a16:creationId xmlns:a16="http://schemas.microsoft.com/office/drawing/2014/main" id="{18D288F4-B1FB-D2E9-1510-B30CC39054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1547" y="1200791"/>
            <a:ext cx="9488905" cy="4855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0A611C0-4F62-EB7E-121B-B36FED120C80}"/>
              </a:ext>
            </a:extLst>
          </p:cNvPr>
          <p:cNvSpPr txBox="1"/>
          <p:nvPr/>
        </p:nvSpPr>
        <p:spPr>
          <a:xfrm>
            <a:off x="545432" y="5917942"/>
            <a:ext cx="610803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Source: NASA (https://gpm.nasa.gov/education/water-cycle)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B43C347-5419-E03B-1773-38D51CB86C03}"/>
              </a:ext>
            </a:extLst>
          </p:cNvPr>
          <p:cNvSpPr/>
          <p:nvPr/>
        </p:nvSpPr>
        <p:spPr>
          <a:xfrm>
            <a:off x="198520" y="556965"/>
            <a:ext cx="11448047" cy="5637972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2C6DD34-7B4B-8CD7-759F-D194B42A9152}"/>
              </a:ext>
            </a:extLst>
          </p:cNvPr>
          <p:cNvSpPr/>
          <p:nvPr/>
        </p:nvSpPr>
        <p:spPr>
          <a:xfrm>
            <a:off x="2189747" y="2470485"/>
            <a:ext cx="6930190" cy="1660358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84C2D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19A4C3-8A9C-FF04-FF2F-1DAFEA0C1F00}"/>
              </a:ext>
            </a:extLst>
          </p:cNvPr>
          <p:cNvSpPr txBox="1"/>
          <p:nvPr/>
        </p:nvSpPr>
        <p:spPr>
          <a:xfrm>
            <a:off x="2650958" y="3090656"/>
            <a:ext cx="59596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i="1" dirty="0"/>
              <a:t>What is missing from this diagram?</a:t>
            </a:r>
          </a:p>
        </p:txBody>
      </p:sp>
    </p:spTree>
    <p:extLst>
      <p:ext uri="{BB962C8B-B14F-4D97-AF65-F5344CB8AC3E}">
        <p14:creationId xmlns:p14="http://schemas.microsoft.com/office/powerpoint/2010/main" val="17720987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F2A796-5A7B-C5AF-85EB-9F30FED91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The </a:t>
            </a:r>
            <a:r>
              <a:rPr lang="en-US" i="1" dirty="0">
                <a:latin typeface="+mn-lt"/>
              </a:rPr>
              <a:t>natural</a:t>
            </a:r>
            <a:r>
              <a:rPr lang="en-US" dirty="0">
                <a:latin typeface="+mn-lt"/>
              </a:rPr>
              <a:t> water cycle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3CEEB05-4CB7-00F3-9EB2-846262DA9700}"/>
              </a:ext>
            </a:extLst>
          </p:cNvPr>
          <p:cNvSpPr/>
          <p:nvPr/>
        </p:nvSpPr>
        <p:spPr>
          <a:xfrm>
            <a:off x="0" y="0"/>
            <a:ext cx="12192000" cy="465221"/>
          </a:xfrm>
          <a:prstGeom prst="rect">
            <a:avLst/>
          </a:prstGeom>
          <a:solidFill>
            <a:srgbClr val="84C2D8"/>
          </a:solidFill>
          <a:ln>
            <a:solidFill>
              <a:srgbClr val="84C2D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919011-CD86-9FC4-1233-40E6DB611146}"/>
              </a:ext>
            </a:extLst>
          </p:cNvPr>
          <p:cNvSpPr txBox="1"/>
          <p:nvPr/>
        </p:nvSpPr>
        <p:spPr>
          <a:xfrm>
            <a:off x="838200" y="-31422"/>
            <a:ext cx="55224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>
                <a:ln w="3175">
                  <a:noFill/>
                </a:ln>
                <a:solidFill>
                  <a:schemeClr val="bg1"/>
                </a:solidFill>
                <a:effectLst>
                  <a:outerShdw blurRad="50800" dist="38100" dir="2700000" sx="101000" sy="101000" algn="tl" rotWithShape="0">
                    <a:prstClr val="black">
                      <a:alpha val="54000"/>
                    </a:prstClr>
                  </a:outerShdw>
                </a:effectLst>
                <a:latin typeface="Bahnschrift Light" panose="020B0502040204020203" pitchFamily="34" charset="0"/>
              </a:rPr>
              <a:t>AquaticAlgorithms</a:t>
            </a:r>
            <a:endParaRPr lang="en-US" sz="2000" b="1" i="1" dirty="0">
              <a:ln w="3175">
                <a:noFill/>
              </a:ln>
              <a:solidFill>
                <a:schemeClr val="bg1"/>
              </a:solidFill>
              <a:effectLst>
                <a:outerShdw blurRad="50800" dist="38100" dir="2700000" sx="101000" sy="101000" algn="tl" rotWithShape="0">
                  <a:prstClr val="black">
                    <a:alpha val="54000"/>
                  </a:prstClr>
                </a:outerShdw>
              </a:effectLst>
              <a:latin typeface="Bahnschrift Light" panose="020B0502040204020203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4A69C9D-FA15-8D7C-BC0A-401B6B80F3B3}"/>
              </a:ext>
            </a:extLst>
          </p:cNvPr>
          <p:cNvCxnSpPr>
            <a:cxnSpLocks/>
          </p:cNvCxnSpPr>
          <p:nvPr/>
        </p:nvCxnSpPr>
        <p:spPr>
          <a:xfrm>
            <a:off x="0" y="465221"/>
            <a:ext cx="12192000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D75B3316-1D66-5103-7052-5731749BF1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EB54D8-FB95-4977-A6B0-357A988F9391}" type="datetime1">
              <a:rPr lang="en-US" smtClean="0"/>
              <a:t>8/4/2023</a:t>
            </a:fld>
            <a:endParaRPr lang="en-US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6C795D4F-3488-7A83-DD64-00817ABBB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22D2B6A9-734A-ED2C-B41A-744ACE446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324C0-6F8E-414F-AEC4-5ACC97FEFF88}" type="slidenum">
              <a:rPr lang="en-US" smtClean="0"/>
              <a:t>5</a:t>
            </a:fld>
            <a:endParaRPr lang="en-US"/>
          </a:p>
        </p:txBody>
      </p:sp>
      <p:pic>
        <p:nvPicPr>
          <p:cNvPr id="1026" name="Picture 2" descr="The Water Cycle | Precipitation Education">
            <a:extLst>
              <a:ext uri="{FF2B5EF4-FFF2-40B4-BE49-F238E27FC236}">
                <a16:creationId xmlns:a16="http://schemas.microsoft.com/office/drawing/2014/main" id="{18D288F4-B1FB-D2E9-1510-B30CC39054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1547" y="1200791"/>
            <a:ext cx="9488905" cy="4855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0A611C0-4F62-EB7E-121B-B36FED120C80}"/>
              </a:ext>
            </a:extLst>
          </p:cNvPr>
          <p:cNvSpPr txBox="1"/>
          <p:nvPr/>
        </p:nvSpPr>
        <p:spPr>
          <a:xfrm>
            <a:off x="545432" y="5917942"/>
            <a:ext cx="610803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Source: NASA (https://gpm.nasa.gov/education/water-cycle)</a:t>
            </a:r>
          </a:p>
        </p:txBody>
      </p:sp>
    </p:spTree>
    <p:extLst>
      <p:ext uri="{BB962C8B-B14F-4D97-AF65-F5344CB8AC3E}">
        <p14:creationId xmlns:p14="http://schemas.microsoft.com/office/powerpoint/2010/main" val="42703663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F2A796-5A7B-C5AF-85EB-9F30FED91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The </a:t>
            </a:r>
            <a:r>
              <a:rPr lang="en-US" i="1" dirty="0">
                <a:latin typeface="+mn-lt"/>
              </a:rPr>
              <a:t>natural</a:t>
            </a:r>
            <a:r>
              <a:rPr lang="en-US" dirty="0">
                <a:latin typeface="+mn-lt"/>
              </a:rPr>
              <a:t> water cycle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3CEEB05-4CB7-00F3-9EB2-846262DA9700}"/>
              </a:ext>
            </a:extLst>
          </p:cNvPr>
          <p:cNvSpPr/>
          <p:nvPr/>
        </p:nvSpPr>
        <p:spPr>
          <a:xfrm>
            <a:off x="0" y="0"/>
            <a:ext cx="12192000" cy="465221"/>
          </a:xfrm>
          <a:prstGeom prst="rect">
            <a:avLst/>
          </a:prstGeom>
          <a:solidFill>
            <a:srgbClr val="84C2D8"/>
          </a:solidFill>
          <a:ln>
            <a:solidFill>
              <a:srgbClr val="84C2D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919011-CD86-9FC4-1233-40E6DB611146}"/>
              </a:ext>
            </a:extLst>
          </p:cNvPr>
          <p:cNvSpPr txBox="1"/>
          <p:nvPr/>
        </p:nvSpPr>
        <p:spPr>
          <a:xfrm>
            <a:off x="838200" y="-31422"/>
            <a:ext cx="55224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>
                <a:ln w="3175">
                  <a:noFill/>
                </a:ln>
                <a:solidFill>
                  <a:schemeClr val="bg1"/>
                </a:solidFill>
                <a:effectLst>
                  <a:outerShdw blurRad="50800" dist="38100" dir="2700000" sx="101000" sy="101000" algn="tl" rotWithShape="0">
                    <a:prstClr val="black">
                      <a:alpha val="54000"/>
                    </a:prstClr>
                  </a:outerShdw>
                </a:effectLst>
                <a:latin typeface="Bahnschrift Light" panose="020B0502040204020203" pitchFamily="34" charset="0"/>
              </a:rPr>
              <a:t>AquaticAlgorithms</a:t>
            </a:r>
            <a:endParaRPr lang="en-US" sz="2000" b="1" i="1" dirty="0">
              <a:ln w="3175">
                <a:noFill/>
              </a:ln>
              <a:solidFill>
                <a:schemeClr val="bg1"/>
              </a:solidFill>
              <a:effectLst>
                <a:outerShdw blurRad="50800" dist="38100" dir="2700000" sx="101000" sy="101000" algn="tl" rotWithShape="0">
                  <a:prstClr val="black">
                    <a:alpha val="54000"/>
                  </a:prstClr>
                </a:outerShdw>
              </a:effectLst>
              <a:latin typeface="Bahnschrift Light" panose="020B0502040204020203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4A69C9D-FA15-8D7C-BC0A-401B6B80F3B3}"/>
              </a:ext>
            </a:extLst>
          </p:cNvPr>
          <p:cNvCxnSpPr>
            <a:cxnSpLocks/>
          </p:cNvCxnSpPr>
          <p:nvPr/>
        </p:nvCxnSpPr>
        <p:spPr>
          <a:xfrm>
            <a:off x="0" y="465221"/>
            <a:ext cx="12192000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D75B3316-1D66-5103-7052-5731749BF1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EB54D8-FB95-4977-A6B0-357A988F9391}" type="datetime1">
              <a:rPr lang="en-US" smtClean="0"/>
              <a:t>8/4/2023</a:t>
            </a:fld>
            <a:endParaRPr lang="en-US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6C795D4F-3488-7A83-DD64-00817ABBB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22D2B6A9-734A-ED2C-B41A-744ACE446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324C0-6F8E-414F-AEC4-5ACC97FEFF88}" type="slidenum">
              <a:rPr lang="en-US" smtClean="0"/>
              <a:t>6</a:t>
            </a:fld>
            <a:endParaRPr lang="en-US"/>
          </a:p>
        </p:txBody>
      </p:sp>
      <p:pic>
        <p:nvPicPr>
          <p:cNvPr id="1026" name="Picture 2" descr="The Water Cycle | Precipitation Education">
            <a:extLst>
              <a:ext uri="{FF2B5EF4-FFF2-40B4-BE49-F238E27FC236}">
                <a16:creationId xmlns:a16="http://schemas.microsoft.com/office/drawing/2014/main" id="{18D288F4-B1FB-D2E9-1510-B30CC39054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1547" y="1200791"/>
            <a:ext cx="9488905" cy="4855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0A611C0-4F62-EB7E-121B-B36FED120C80}"/>
              </a:ext>
            </a:extLst>
          </p:cNvPr>
          <p:cNvSpPr txBox="1"/>
          <p:nvPr/>
        </p:nvSpPr>
        <p:spPr>
          <a:xfrm>
            <a:off x="545432" y="5917942"/>
            <a:ext cx="610803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Source: NASA (https://gpm.nasa.gov/education/water-cycle)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B43C347-5419-E03B-1773-38D51CB86C03}"/>
              </a:ext>
            </a:extLst>
          </p:cNvPr>
          <p:cNvSpPr/>
          <p:nvPr/>
        </p:nvSpPr>
        <p:spPr>
          <a:xfrm>
            <a:off x="198520" y="556965"/>
            <a:ext cx="11448047" cy="5637972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33A1F31-6CE2-99F1-AFC0-7812F8F59A2D}"/>
              </a:ext>
            </a:extLst>
          </p:cNvPr>
          <p:cNvSpPr/>
          <p:nvPr/>
        </p:nvSpPr>
        <p:spPr>
          <a:xfrm>
            <a:off x="2189747" y="2470484"/>
            <a:ext cx="6930190" cy="2566737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84C2D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19A4C3-8A9C-FF04-FF2F-1DAFEA0C1F00}"/>
              </a:ext>
            </a:extLst>
          </p:cNvPr>
          <p:cNvSpPr txBox="1"/>
          <p:nvPr/>
        </p:nvSpPr>
        <p:spPr>
          <a:xfrm>
            <a:off x="2650958" y="3090656"/>
            <a:ext cx="595964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i="1" dirty="0"/>
              <a:t>What is missing from this diagram?</a:t>
            </a:r>
          </a:p>
          <a:p>
            <a:pPr algn="ctr"/>
            <a:endParaRPr lang="en-US" sz="2800" b="1" i="1" dirty="0">
              <a:solidFill>
                <a:srgbClr val="C00000"/>
              </a:solidFill>
            </a:endParaRPr>
          </a:p>
          <a:p>
            <a:pPr algn="ctr"/>
            <a:r>
              <a:rPr lang="en-US" sz="2800" b="1" i="1" dirty="0">
                <a:solidFill>
                  <a:srgbClr val="C00000"/>
                </a:solidFill>
              </a:rPr>
              <a:t>Humans and human impact!</a:t>
            </a:r>
          </a:p>
        </p:txBody>
      </p:sp>
    </p:spTree>
    <p:extLst>
      <p:ext uri="{BB962C8B-B14F-4D97-AF65-F5344CB8AC3E}">
        <p14:creationId xmlns:p14="http://schemas.microsoft.com/office/powerpoint/2010/main" val="7963927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map of a landform&#10;&#10;Description automatically generated">
            <a:extLst>
              <a:ext uri="{FF2B5EF4-FFF2-40B4-BE49-F238E27FC236}">
                <a16:creationId xmlns:a16="http://schemas.microsoft.com/office/drawing/2014/main" id="{7807FB97-2FFD-36FE-A26E-A1F80F221FD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649"/>
          <a:stretch/>
        </p:blipFill>
        <p:spPr>
          <a:xfrm>
            <a:off x="497691" y="702445"/>
            <a:ext cx="11196618" cy="615555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6F2A796-5A7B-C5AF-85EB-9F30FED91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The </a:t>
            </a:r>
            <a:r>
              <a:rPr lang="en-US" i="1" dirty="0">
                <a:latin typeface="+mn-lt"/>
              </a:rPr>
              <a:t>human-natural</a:t>
            </a:r>
            <a:r>
              <a:rPr lang="en-US" dirty="0">
                <a:latin typeface="+mn-lt"/>
              </a:rPr>
              <a:t> water cycle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3CEEB05-4CB7-00F3-9EB2-846262DA9700}"/>
              </a:ext>
            </a:extLst>
          </p:cNvPr>
          <p:cNvSpPr/>
          <p:nvPr/>
        </p:nvSpPr>
        <p:spPr>
          <a:xfrm>
            <a:off x="0" y="0"/>
            <a:ext cx="12192000" cy="465221"/>
          </a:xfrm>
          <a:prstGeom prst="rect">
            <a:avLst/>
          </a:prstGeom>
          <a:solidFill>
            <a:srgbClr val="84C2D8"/>
          </a:solidFill>
          <a:ln>
            <a:solidFill>
              <a:srgbClr val="84C2D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919011-CD86-9FC4-1233-40E6DB611146}"/>
              </a:ext>
            </a:extLst>
          </p:cNvPr>
          <p:cNvSpPr txBox="1"/>
          <p:nvPr/>
        </p:nvSpPr>
        <p:spPr>
          <a:xfrm>
            <a:off x="838200" y="-31422"/>
            <a:ext cx="55224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>
                <a:ln w="3175">
                  <a:noFill/>
                </a:ln>
                <a:solidFill>
                  <a:schemeClr val="bg1"/>
                </a:solidFill>
                <a:effectLst>
                  <a:outerShdw blurRad="50800" dist="38100" dir="2700000" sx="101000" sy="101000" algn="tl" rotWithShape="0">
                    <a:prstClr val="black">
                      <a:alpha val="54000"/>
                    </a:prstClr>
                  </a:outerShdw>
                </a:effectLst>
                <a:latin typeface="Bahnschrift Light" panose="020B0502040204020203" pitchFamily="34" charset="0"/>
              </a:rPr>
              <a:t>AquaticAlgorithms</a:t>
            </a:r>
            <a:endParaRPr lang="en-US" sz="2000" b="1" i="1" dirty="0">
              <a:ln w="3175">
                <a:noFill/>
              </a:ln>
              <a:solidFill>
                <a:schemeClr val="bg1"/>
              </a:solidFill>
              <a:effectLst>
                <a:outerShdw blurRad="50800" dist="38100" dir="2700000" sx="101000" sy="101000" algn="tl" rotWithShape="0">
                  <a:prstClr val="black">
                    <a:alpha val="54000"/>
                  </a:prstClr>
                </a:outerShdw>
              </a:effectLst>
              <a:latin typeface="Bahnschrift Light" panose="020B0502040204020203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4A69C9D-FA15-8D7C-BC0A-401B6B80F3B3}"/>
              </a:ext>
            </a:extLst>
          </p:cNvPr>
          <p:cNvCxnSpPr>
            <a:cxnSpLocks/>
          </p:cNvCxnSpPr>
          <p:nvPr/>
        </p:nvCxnSpPr>
        <p:spPr>
          <a:xfrm>
            <a:off x="0" y="465221"/>
            <a:ext cx="12192000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D75B3316-1D66-5103-7052-5731749BF1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EB54D8-FB95-4977-A6B0-357A988F9391}" type="datetime1">
              <a:rPr lang="en-US" smtClean="0"/>
              <a:t>8/4/2023</a:t>
            </a:fld>
            <a:endParaRPr lang="en-US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6C795D4F-3488-7A83-DD64-00817ABBB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22D2B6A9-734A-ED2C-B41A-744ACE446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324C0-6F8E-414F-AEC4-5ACC97FEFF88}" type="slidenum">
              <a:rPr lang="en-US" smtClean="0"/>
              <a:t>7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16D93C-7CE2-070C-2BF4-05D0B03EEE70}"/>
              </a:ext>
            </a:extLst>
          </p:cNvPr>
          <p:cNvSpPr txBox="1"/>
          <p:nvPr/>
        </p:nvSpPr>
        <p:spPr>
          <a:xfrm>
            <a:off x="569881" y="6344122"/>
            <a:ext cx="10330730" cy="369332"/>
          </a:xfrm>
          <a:prstGeom prst="rect">
            <a:avLst/>
          </a:prstGeom>
          <a:solidFill>
            <a:srgbClr val="FFFFFF"/>
          </a:solidFill>
          <a:ln>
            <a:solidFill>
              <a:srgbClr val="84C2D8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Source: https://www.usgs.gov/special-topics/water-science-school/science/water-cycle-diagrams</a:t>
            </a:r>
          </a:p>
        </p:txBody>
      </p:sp>
    </p:spTree>
    <p:extLst>
      <p:ext uri="{BB962C8B-B14F-4D97-AF65-F5344CB8AC3E}">
        <p14:creationId xmlns:p14="http://schemas.microsoft.com/office/powerpoint/2010/main" val="20100189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map of a landform&#10;&#10;Description automatically generated">
            <a:extLst>
              <a:ext uri="{FF2B5EF4-FFF2-40B4-BE49-F238E27FC236}">
                <a16:creationId xmlns:a16="http://schemas.microsoft.com/office/drawing/2014/main" id="{7807FB97-2FFD-36FE-A26E-A1F80F221FD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649"/>
          <a:stretch/>
        </p:blipFill>
        <p:spPr>
          <a:xfrm>
            <a:off x="497691" y="702445"/>
            <a:ext cx="11196618" cy="615555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6F2A796-5A7B-C5AF-85EB-9F30FED91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The </a:t>
            </a:r>
            <a:r>
              <a:rPr lang="en-US" i="1" dirty="0">
                <a:latin typeface="+mn-lt"/>
              </a:rPr>
              <a:t>human-natural</a:t>
            </a:r>
            <a:r>
              <a:rPr lang="en-US" dirty="0">
                <a:latin typeface="+mn-lt"/>
              </a:rPr>
              <a:t> water cycle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3CEEB05-4CB7-00F3-9EB2-846262DA9700}"/>
              </a:ext>
            </a:extLst>
          </p:cNvPr>
          <p:cNvSpPr/>
          <p:nvPr/>
        </p:nvSpPr>
        <p:spPr>
          <a:xfrm>
            <a:off x="0" y="0"/>
            <a:ext cx="12192000" cy="465221"/>
          </a:xfrm>
          <a:prstGeom prst="rect">
            <a:avLst/>
          </a:prstGeom>
          <a:solidFill>
            <a:srgbClr val="84C2D8"/>
          </a:solidFill>
          <a:ln>
            <a:solidFill>
              <a:srgbClr val="84C2D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919011-CD86-9FC4-1233-40E6DB611146}"/>
              </a:ext>
            </a:extLst>
          </p:cNvPr>
          <p:cNvSpPr txBox="1"/>
          <p:nvPr/>
        </p:nvSpPr>
        <p:spPr>
          <a:xfrm>
            <a:off x="838200" y="-31422"/>
            <a:ext cx="55224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>
                <a:ln w="3175">
                  <a:noFill/>
                </a:ln>
                <a:solidFill>
                  <a:schemeClr val="bg1"/>
                </a:solidFill>
                <a:effectLst>
                  <a:outerShdw blurRad="50800" dist="38100" dir="2700000" sx="101000" sy="101000" algn="tl" rotWithShape="0">
                    <a:prstClr val="black">
                      <a:alpha val="54000"/>
                    </a:prstClr>
                  </a:outerShdw>
                </a:effectLst>
                <a:latin typeface="Bahnschrift Light" panose="020B0502040204020203" pitchFamily="34" charset="0"/>
              </a:rPr>
              <a:t>AquaticAlgorithms</a:t>
            </a:r>
            <a:endParaRPr lang="en-US" sz="2000" b="1" i="1" dirty="0">
              <a:ln w="3175">
                <a:noFill/>
              </a:ln>
              <a:solidFill>
                <a:schemeClr val="bg1"/>
              </a:solidFill>
              <a:effectLst>
                <a:outerShdw blurRad="50800" dist="38100" dir="2700000" sx="101000" sy="101000" algn="tl" rotWithShape="0">
                  <a:prstClr val="black">
                    <a:alpha val="54000"/>
                  </a:prstClr>
                </a:outerShdw>
              </a:effectLst>
              <a:latin typeface="Bahnschrift Light" panose="020B0502040204020203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4A69C9D-FA15-8D7C-BC0A-401B6B80F3B3}"/>
              </a:ext>
            </a:extLst>
          </p:cNvPr>
          <p:cNvCxnSpPr>
            <a:cxnSpLocks/>
          </p:cNvCxnSpPr>
          <p:nvPr/>
        </p:nvCxnSpPr>
        <p:spPr>
          <a:xfrm>
            <a:off x="0" y="465221"/>
            <a:ext cx="12192000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D75B3316-1D66-5103-7052-5731749BF1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EB54D8-FB95-4977-A6B0-357A988F9391}" type="datetime1">
              <a:rPr lang="en-US" smtClean="0"/>
              <a:t>8/4/2023</a:t>
            </a:fld>
            <a:endParaRPr lang="en-US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6C795D4F-3488-7A83-DD64-00817ABBB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22D2B6A9-734A-ED2C-B41A-744ACE446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324C0-6F8E-414F-AEC4-5ACC97FEFF88}" type="slidenum">
              <a:rPr lang="en-US" smtClean="0"/>
              <a:t>8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16D93C-7CE2-070C-2BF4-05D0B03EEE70}"/>
              </a:ext>
            </a:extLst>
          </p:cNvPr>
          <p:cNvSpPr txBox="1"/>
          <p:nvPr/>
        </p:nvSpPr>
        <p:spPr>
          <a:xfrm>
            <a:off x="569881" y="6344122"/>
            <a:ext cx="10330730" cy="369332"/>
          </a:xfrm>
          <a:prstGeom prst="rect">
            <a:avLst/>
          </a:prstGeom>
          <a:solidFill>
            <a:srgbClr val="FFFFFF"/>
          </a:solidFill>
          <a:ln>
            <a:solidFill>
              <a:srgbClr val="84C2D8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Source: https://www.usgs.gov/special-topics/water-science-school/science/water-cycle-diagrams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32519E2-6DEA-FE81-D27B-76D7B05E1BB4}"/>
              </a:ext>
            </a:extLst>
          </p:cNvPr>
          <p:cNvSpPr/>
          <p:nvPr/>
        </p:nvSpPr>
        <p:spPr>
          <a:xfrm>
            <a:off x="8341894" y="2443064"/>
            <a:ext cx="978569" cy="978569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9229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map of a landform&#10;&#10;Description automatically generated">
            <a:extLst>
              <a:ext uri="{FF2B5EF4-FFF2-40B4-BE49-F238E27FC236}">
                <a16:creationId xmlns:a16="http://schemas.microsoft.com/office/drawing/2014/main" id="{7807FB97-2FFD-36FE-A26E-A1F80F221FD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649"/>
          <a:stretch/>
        </p:blipFill>
        <p:spPr>
          <a:xfrm>
            <a:off x="497691" y="702445"/>
            <a:ext cx="11196618" cy="615555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6F2A796-5A7B-C5AF-85EB-9F30FED91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The </a:t>
            </a:r>
            <a:r>
              <a:rPr lang="en-US" i="1" dirty="0">
                <a:latin typeface="+mn-lt"/>
              </a:rPr>
              <a:t>human-natural</a:t>
            </a:r>
            <a:r>
              <a:rPr lang="en-US" dirty="0">
                <a:latin typeface="+mn-lt"/>
              </a:rPr>
              <a:t> water cycle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3CEEB05-4CB7-00F3-9EB2-846262DA9700}"/>
              </a:ext>
            </a:extLst>
          </p:cNvPr>
          <p:cNvSpPr/>
          <p:nvPr/>
        </p:nvSpPr>
        <p:spPr>
          <a:xfrm>
            <a:off x="0" y="0"/>
            <a:ext cx="12192000" cy="465221"/>
          </a:xfrm>
          <a:prstGeom prst="rect">
            <a:avLst/>
          </a:prstGeom>
          <a:solidFill>
            <a:srgbClr val="84C2D8"/>
          </a:solidFill>
          <a:ln>
            <a:solidFill>
              <a:srgbClr val="84C2D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919011-CD86-9FC4-1233-40E6DB611146}"/>
              </a:ext>
            </a:extLst>
          </p:cNvPr>
          <p:cNvSpPr txBox="1"/>
          <p:nvPr/>
        </p:nvSpPr>
        <p:spPr>
          <a:xfrm>
            <a:off x="838200" y="-31422"/>
            <a:ext cx="55224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>
                <a:ln w="3175">
                  <a:noFill/>
                </a:ln>
                <a:solidFill>
                  <a:schemeClr val="bg1"/>
                </a:solidFill>
                <a:effectLst>
                  <a:outerShdw blurRad="50800" dist="38100" dir="2700000" sx="101000" sy="101000" algn="tl" rotWithShape="0">
                    <a:prstClr val="black">
                      <a:alpha val="54000"/>
                    </a:prstClr>
                  </a:outerShdw>
                </a:effectLst>
                <a:latin typeface="Bahnschrift Light" panose="020B0502040204020203" pitchFamily="34" charset="0"/>
              </a:rPr>
              <a:t>AquaticAlgorithms</a:t>
            </a:r>
            <a:endParaRPr lang="en-US" sz="2000" b="1" i="1" dirty="0">
              <a:ln w="3175">
                <a:noFill/>
              </a:ln>
              <a:solidFill>
                <a:schemeClr val="bg1"/>
              </a:solidFill>
              <a:effectLst>
                <a:outerShdw blurRad="50800" dist="38100" dir="2700000" sx="101000" sy="101000" algn="tl" rotWithShape="0">
                  <a:prstClr val="black">
                    <a:alpha val="54000"/>
                  </a:prstClr>
                </a:outerShdw>
              </a:effectLst>
              <a:latin typeface="Bahnschrift Light" panose="020B0502040204020203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4A69C9D-FA15-8D7C-BC0A-401B6B80F3B3}"/>
              </a:ext>
            </a:extLst>
          </p:cNvPr>
          <p:cNvCxnSpPr>
            <a:cxnSpLocks/>
          </p:cNvCxnSpPr>
          <p:nvPr/>
        </p:nvCxnSpPr>
        <p:spPr>
          <a:xfrm>
            <a:off x="0" y="465221"/>
            <a:ext cx="12192000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D75B3316-1D66-5103-7052-5731749BF1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EB54D8-FB95-4977-A6B0-357A988F9391}" type="datetime1">
              <a:rPr lang="en-US" smtClean="0"/>
              <a:t>8/4/2023</a:t>
            </a:fld>
            <a:endParaRPr lang="en-US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6C795D4F-3488-7A83-DD64-00817ABBB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22D2B6A9-734A-ED2C-B41A-744ACE446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324C0-6F8E-414F-AEC4-5ACC97FEFF88}" type="slidenum">
              <a:rPr lang="en-US" smtClean="0"/>
              <a:t>9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16D93C-7CE2-070C-2BF4-05D0B03EEE70}"/>
              </a:ext>
            </a:extLst>
          </p:cNvPr>
          <p:cNvSpPr txBox="1"/>
          <p:nvPr/>
        </p:nvSpPr>
        <p:spPr>
          <a:xfrm>
            <a:off x="569881" y="6344122"/>
            <a:ext cx="10330730" cy="369332"/>
          </a:xfrm>
          <a:prstGeom prst="rect">
            <a:avLst/>
          </a:prstGeom>
          <a:solidFill>
            <a:srgbClr val="FFFFFF"/>
          </a:solidFill>
          <a:ln>
            <a:solidFill>
              <a:srgbClr val="84C2D8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Source: https://www.usgs.gov/special-topics/water-science-school/science/water-cycle-diagrams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4B41A14-97F2-0A52-EE14-FBE3C61469EC}"/>
              </a:ext>
            </a:extLst>
          </p:cNvPr>
          <p:cNvSpPr/>
          <p:nvPr/>
        </p:nvSpPr>
        <p:spPr>
          <a:xfrm>
            <a:off x="7539788" y="3950451"/>
            <a:ext cx="978569" cy="978569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32519E2-6DEA-FE81-D27B-76D7B05E1BB4}"/>
              </a:ext>
            </a:extLst>
          </p:cNvPr>
          <p:cNvSpPr/>
          <p:nvPr/>
        </p:nvSpPr>
        <p:spPr>
          <a:xfrm>
            <a:off x="6224336" y="3573462"/>
            <a:ext cx="978569" cy="978569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7841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3560</TotalTime>
  <Words>612</Words>
  <Application>Microsoft Office PowerPoint</Application>
  <PresentationFormat>Widescreen</PresentationFormat>
  <Paragraphs>182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5" baseType="lpstr">
      <vt:lpstr>Arial</vt:lpstr>
      <vt:lpstr>Bahnschrift Light</vt:lpstr>
      <vt:lpstr>Calibri</vt:lpstr>
      <vt:lpstr>Calibri Light</vt:lpstr>
      <vt:lpstr>Office Theme</vt:lpstr>
      <vt:lpstr>Water Resource Systems </vt:lpstr>
      <vt:lpstr>Outline</vt:lpstr>
      <vt:lpstr>The natural water cycle</vt:lpstr>
      <vt:lpstr>The natural water cycle</vt:lpstr>
      <vt:lpstr>The natural water cycle</vt:lpstr>
      <vt:lpstr>The natural water cycle</vt:lpstr>
      <vt:lpstr>The human-natural water cycle</vt:lpstr>
      <vt:lpstr>The human-natural water cycle</vt:lpstr>
      <vt:lpstr>The human-natural water cycle</vt:lpstr>
      <vt:lpstr>The human-natural water cycle</vt:lpstr>
      <vt:lpstr>The human-natural water cycle</vt:lpstr>
      <vt:lpstr>The human-natural water cycle</vt:lpstr>
      <vt:lpstr>The human-natural water cycle</vt:lpstr>
      <vt:lpstr>Wicked Problems</vt:lpstr>
      <vt:lpstr>Wicked Problems</vt:lpstr>
      <vt:lpstr>Wicked Problems</vt:lpstr>
      <vt:lpstr>Wicked Problems</vt:lpstr>
      <vt:lpstr>Wicked Problems</vt:lpstr>
      <vt:lpstr>Wicked Problems</vt:lpstr>
      <vt:lpstr>Wicked Problems</vt:lpstr>
      <vt:lpstr>Wicked Problems</vt:lpstr>
      <vt:lpstr>Wicked Problems</vt:lpstr>
      <vt:lpstr>Wicked Problems</vt:lpstr>
      <vt:lpstr>Example: My work in the Delaware River Basin</vt:lpstr>
      <vt:lpstr>PowerPoint Presentation</vt:lpstr>
      <vt:lpstr>PowerPoint Presentation</vt:lpstr>
      <vt:lpstr>PowerPoint Presentation</vt:lpstr>
      <vt:lpstr>PowerPoint Presentation</vt:lpstr>
      <vt:lpstr>Example: My work in the Delaware River Basin</vt:lpstr>
      <vt:lpstr>Activity: Choose Case Study Location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AquaticAlgorithms</dc:title>
  <dc:creator>Trevor Amestoy</dc:creator>
  <cp:lastModifiedBy>Trevor Amestoy</cp:lastModifiedBy>
  <cp:revision>62</cp:revision>
  <dcterms:created xsi:type="dcterms:W3CDTF">2023-07-11T13:30:29Z</dcterms:created>
  <dcterms:modified xsi:type="dcterms:W3CDTF">2023-08-04T14:31:28Z</dcterms:modified>
</cp:coreProperties>
</file>